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628" r:id="rId1"/>
    <p:sldMasterId id="2147484636" r:id="rId2"/>
  </p:sldMasterIdLst>
  <p:notesMasterIdLst>
    <p:notesMasterId r:id="rId13"/>
  </p:notesMasterIdLst>
  <p:handoutMasterIdLst>
    <p:handoutMasterId r:id="rId14"/>
  </p:handoutMasterIdLst>
  <p:sldIdLst>
    <p:sldId id="1604" r:id="rId3"/>
    <p:sldId id="1606" r:id="rId4"/>
    <p:sldId id="1582" r:id="rId5"/>
    <p:sldId id="1602" r:id="rId6"/>
    <p:sldId id="1570" r:id="rId7"/>
    <p:sldId id="1554" r:id="rId8"/>
    <p:sldId id="1603" r:id="rId9"/>
    <p:sldId id="1545" r:id="rId10"/>
    <p:sldId id="1568" r:id="rId11"/>
    <p:sldId id="1605" r:id="rId1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alk" id="{2266D7F5-89A7-478C-8A43-C1409DDC88B9}">
          <p14:sldIdLst>
            <p14:sldId id="1604"/>
            <p14:sldId id="1606"/>
            <p14:sldId id="1582"/>
            <p14:sldId id="1602"/>
            <p14:sldId id="1570"/>
            <p14:sldId id="1554"/>
            <p14:sldId id="1603"/>
            <p14:sldId id="1545"/>
            <p14:sldId id="1568"/>
            <p14:sldId id="1605"/>
          </p14:sldIdLst>
        </p14:section>
        <p14:section name="Appendix" id="{55276FD1-BCA0-4A80-B082-F98424F0AD45}">
          <p14:sldIdLst/>
        </p14:section>
      </p14:sectionLst>
    </p:ext>
    <p:ext uri="{EFAFB233-063F-42B5-8137-9DF3F51BA10A}">
      <p15:sldGuideLst xmlns:p15="http://schemas.microsoft.com/office/powerpoint/2012/main">
        <p15:guide id="1" orient="horz" pos="619" userDrawn="1">
          <p15:clr>
            <a:srgbClr val="A4A3A4"/>
          </p15:clr>
        </p15:guide>
        <p15:guide id="2" pos="3917" userDrawn="1">
          <p15:clr>
            <a:srgbClr val="A4A3A4"/>
          </p15:clr>
        </p15:guide>
        <p15:guide id="3" pos="84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78D7"/>
    <a:srgbClr val="689D71"/>
    <a:srgbClr val="74797D"/>
    <a:srgbClr val="91969A"/>
    <a:srgbClr val="808589"/>
    <a:srgbClr val="139882"/>
    <a:srgbClr val="292929"/>
    <a:srgbClr val="1C1C1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84549" autoAdjust="0"/>
  </p:normalViewPr>
  <p:slideViewPr>
    <p:cSldViewPr snapToObjects="1">
      <p:cViewPr varScale="1">
        <p:scale>
          <a:sx n="95" d="100"/>
          <a:sy n="95" d="100"/>
        </p:scale>
        <p:origin x="1128" y="78"/>
      </p:cViewPr>
      <p:guideLst>
        <p:guide orient="horz" pos="619"/>
        <p:guide pos="3917"/>
        <p:guide pos="845"/>
      </p:guideLst>
    </p:cSldViewPr>
  </p:slideViewPr>
  <p:outlineViewPr>
    <p:cViewPr>
      <p:scale>
        <a:sx n="33" d="100"/>
        <a:sy n="33" d="100"/>
      </p:scale>
      <p:origin x="0" y="-15570"/>
    </p:cViewPr>
  </p:outlineViewPr>
  <p:notesTextViewPr>
    <p:cViewPr>
      <p:scale>
        <a:sx n="100" d="100"/>
        <a:sy n="100" d="100"/>
      </p:scale>
      <p:origin x="0" y="0"/>
    </p:cViewPr>
  </p:notesTextViewPr>
  <p:sorterViewPr>
    <p:cViewPr>
      <p:scale>
        <a:sx n="70" d="100"/>
        <a:sy n="70"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3/27/2017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hdphoto1.wdp>
</file>

<file path=ppt/media/image1.png>
</file>

<file path=ppt/media/image10.pn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3/27/2017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Microsoft Build 2016</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3/27/2017 8:24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1022976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a:solidFill>
                  <a:prstClr val="black"/>
                </a:solidFill>
              </a:rPr>
              <a:t>Microsoft Build 2016</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3/27/2017 8:24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12439701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3/27/2017 8:24 PM</a:t>
            </a:fld>
            <a:endParaRPr lang="en-US" dirty="0">
              <a:solidFill>
                <a:prstClr val="black"/>
              </a:solidFill>
            </a:endParaRPr>
          </a:p>
        </p:txBody>
      </p:sp>
    </p:spTree>
    <p:extLst>
      <p:ext uri="{BB962C8B-B14F-4D97-AF65-F5344CB8AC3E}">
        <p14:creationId xmlns:p14="http://schemas.microsoft.com/office/powerpoint/2010/main" val="1379116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3/27/2017 8:24 PM</a:t>
            </a:fld>
            <a:endParaRPr lang="en-US" dirty="0">
              <a:solidFill>
                <a:prstClr val="black"/>
              </a:solidFill>
            </a:endParaRPr>
          </a:p>
        </p:txBody>
      </p:sp>
    </p:spTree>
    <p:extLst>
      <p:ext uri="{BB962C8B-B14F-4D97-AF65-F5344CB8AC3E}">
        <p14:creationId xmlns:p14="http://schemas.microsoft.com/office/powerpoint/2010/main" val="42863080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3/27/2017 8:24 PM</a:t>
            </a:fld>
            <a:endParaRPr lang="en-US" dirty="0">
              <a:solidFill>
                <a:prstClr val="black"/>
              </a:solidFill>
            </a:endParaRPr>
          </a:p>
        </p:txBody>
      </p:sp>
    </p:spTree>
    <p:extLst>
      <p:ext uri="{BB962C8B-B14F-4D97-AF65-F5344CB8AC3E}">
        <p14:creationId xmlns:p14="http://schemas.microsoft.com/office/powerpoint/2010/main" val="3083637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3/27/2017 8:24 PM</a:t>
            </a:fld>
            <a:endParaRPr lang="en-US" dirty="0">
              <a:solidFill>
                <a:prstClr val="black"/>
              </a:solidFill>
            </a:endParaRPr>
          </a:p>
        </p:txBody>
      </p:sp>
    </p:spTree>
    <p:extLst>
      <p:ext uri="{BB962C8B-B14F-4D97-AF65-F5344CB8AC3E}">
        <p14:creationId xmlns:p14="http://schemas.microsoft.com/office/powerpoint/2010/main" val="3025403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3/27/2017 8:24 PM</a:t>
            </a:fld>
            <a:endParaRPr lang="en-US" dirty="0">
              <a:solidFill>
                <a:prstClr val="black"/>
              </a:solidFill>
            </a:endParaRPr>
          </a:p>
        </p:txBody>
      </p:sp>
    </p:spTree>
    <p:extLst>
      <p:ext uri="{BB962C8B-B14F-4D97-AF65-F5344CB8AC3E}">
        <p14:creationId xmlns:p14="http://schemas.microsoft.com/office/powerpoint/2010/main" val="6083635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0610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761038" y="-1"/>
            <a:ext cx="6675437" cy="6994525"/>
          </a:xfrm>
          <a:blipFill>
            <a:blip r:embed="rId2"/>
            <a:stretch>
              <a:fillRect/>
            </a:stretch>
          </a:blipFill>
        </p:spPr>
        <p:txBody>
          <a:bodyPr/>
          <a:lstStyle>
            <a:lvl1pPr marL="0" indent="0">
              <a:buNone/>
              <a:defRPr baseline="0"/>
            </a:lvl1pPr>
          </a:lstStyle>
          <a:p>
            <a:r>
              <a:rPr lang="en-US" dirty="0"/>
              <a:t> </a:t>
            </a:r>
          </a:p>
        </p:txBody>
      </p:sp>
      <p:sp>
        <p:nvSpPr>
          <p:cNvPr id="7" name="Text Placeholder 6"/>
          <p:cNvSpPr>
            <a:spLocks noGrp="1"/>
          </p:cNvSpPr>
          <p:nvPr>
            <p:ph type="body" sz="quarter" idx="11" hasCustomPrompt="1"/>
          </p:nvPr>
        </p:nvSpPr>
        <p:spPr>
          <a:xfrm>
            <a:off x="274638" y="2963861"/>
            <a:ext cx="5486399" cy="1066800"/>
          </a:xfrm>
        </p:spPr>
        <p:txBody>
          <a:bodyPr lIns="182880" anchor="ctr">
            <a:noAutofit/>
          </a:bodyPr>
          <a:lstStyle>
            <a:lvl1pPr marL="0" indent="0">
              <a:buNone/>
              <a:defRPr sz="5400">
                <a:solidFill>
                  <a:schemeClr val="bg1"/>
                </a:solidFill>
                <a:latin typeface="+mj-lt"/>
              </a:defRPr>
            </a:lvl1pPr>
          </a:lstStyle>
          <a:p>
            <a:pPr lvl="0"/>
            <a:r>
              <a:rPr lang="en-US" dirty="0"/>
              <a:t>Title</a:t>
            </a:r>
          </a:p>
        </p:txBody>
      </p:sp>
    </p:spTree>
    <p:extLst>
      <p:ext uri="{BB962C8B-B14F-4D97-AF65-F5344CB8AC3E}">
        <p14:creationId xmlns:p14="http://schemas.microsoft.com/office/powerpoint/2010/main" val="2747217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63" presetClass="path" presetSubtype="0" decel="100000" fill="hold" grpId="1" nodeType="withEffect">
                                  <p:stCondLst>
                                    <p:cond delay="0"/>
                                  </p:stCondLst>
                                  <p:childTnLst>
                                    <p:animMotion origin="layout" path="M -4.7613E-6 0 L 0.07302 0 " pathEditMode="relative" rAng="0" ptsTypes="AA">
                                      <p:cBhvr>
                                        <p:cTn id="9" dur="750" spd="-100000" fill="hold"/>
                                        <p:tgtEl>
                                          <p:spTgt spid="5"/>
                                        </p:tgtEl>
                                        <p:attrNameLst>
                                          <p:attrName>ppt_x</p:attrName>
                                          <p:attrName>ppt_y</p:attrName>
                                        </p:attrNameLst>
                                      </p:cBhvr>
                                      <p:rCtr x="3651" y="0"/>
                                    </p:animMotion>
                                  </p:childTnLst>
                                </p:cTn>
                              </p:par>
                              <p:par>
                                <p:cTn id="10" presetID="10" presetClass="entr" presetSubtype="0" fill="hold" grpId="0" nodeType="withEffect">
                                  <p:stCondLst>
                                    <p:cond delay="25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63" presetClass="path" presetSubtype="0" decel="100000" fill="hold" grpId="1" nodeType="withEffect">
                                  <p:stCondLst>
                                    <p:cond delay="0"/>
                                  </p:stCondLst>
                                  <p:childTnLst>
                                    <p:animMotion origin="layout" path="M 0.00996 0 L 0.07735 0 " pathEditMode="relative" rAng="0" ptsTypes="AA">
                                      <p:cBhvr>
                                        <p:cTn id="14" dur="750" spd="-100000" fill="hold"/>
                                        <p:tgtEl>
                                          <p:spTgt spid="7">
                                            <p:txEl>
                                              <p:pRg st="0" end="0"/>
                                            </p:txEl>
                                          </p:spTgt>
                                        </p:tgtEl>
                                        <p:attrNameLst>
                                          <p:attrName>ppt_x</p:attrName>
                                          <p:attrName>ppt_y</p:attrName>
                                        </p:attrNameLst>
                                      </p:cBhvr>
                                      <p:rCtr x="33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build="p">
        <p:tmplLst>
          <p:tmpl lvl="1">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build="p">
        <p:tmplLst>
          <p:tmpl lvl="1">
            <p:tnLst>
              <p:par>
                <p:cTn presetID="63" presetClass="path" presetSubtype="0" decel="100000" fill="hold" nodeType="withEffect">
                  <p:stCondLst>
                    <p:cond delay="0"/>
                  </p:stCondLst>
                  <p:childTnLst>
                    <p:animMotion origin="layout" path="M 0.00996 0 L 0.07735 0 " pathEditMode="relative" rAng="0" ptsTypes="AA">
                      <p:cBhvr>
                        <p:cTn dur="750" spd="-100000" fill="hold"/>
                        <p:tgtEl>
                          <p:spTgt spid="7"/>
                        </p:tgtEl>
                        <p:attrNameLst>
                          <p:attrName>ppt_x</p:attrName>
                          <p:attrName>ppt_y</p:attrName>
                        </p:attrNameLst>
                      </p:cBhvr>
                      <p:rCtr x="3370" y="0"/>
                    </p:animMotion>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9" name="Title"/>
          <p:cNvSpPr>
            <a:spLocks noGrp="1"/>
          </p:cNvSpPr>
          <p:nvPr>
            <p:ph type="title" hasCustomPrompt="1"/>
          </p:nvPr>
        </p:nvSpPr>
        <p:spPr>
          <a:xfrm>
            <a:off x="1" y="2238461"/>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96477366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1"/>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172678273"/>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865971094"/>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3689909126"/>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56119931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251658667"/>
      </p:ext>
    </p:extLst>
  </p:cSld>
  <p:clrMapOvr>
    <a:masterClrMapping/>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851749297"/>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979734648"/>
      </p:ext>
    </p:extLst>
  </p:cSld>
  <p:clrMapOvr>
    <a:masterClrMapping/>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2" name="Body"/>
          <p:cNvSpPr>
            <a:spLocks noGrp="1"/>
          </p:cNvSpPr>
          <p:nvPr>
            <p:ph type="body" sz="quarter" idx="11"/>
          </p:nvPr>
        </p:nvSpPr>
        <p:spPr>
          <a:xfrm>
            <a:off x="381484" y="4920446"/>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spTree>
    <p:extLst>
      <p:ext uri="{BB962C8B-B14F-4D97-AF65-F5344CB8AC3E}">
        <p14:creationId xmlns:p14="http://schemas.microsoft.com/office/powerpoint/2010/main" val="2062217510"/>
      </p:ext>
    </p:extLst>
  </p:cSld>
  <p:clrMapOvr>
    <a:masterClrMapping/>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2689282063"/>
      </p:ext>
    </p:extLst>
  </p:cSld>
  <p:clrMapOvr>
    <a:masterClrMapping/>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Teal">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274638" y="3040063"/>
            <a:ext cx="4572195" cy="914399"/>
          </a:xfrm>
        </p:spPr>
        <p:txBody>
          <a:bodyPr lIns="182880" rIns="91440" anchor="ctr">
            <a:noAutofit/>
          </a:bodyPr>
          <a:lstStyle>
            <a:lvl1pPr marL="0" indent="0">
              <a:buNone/>
              <a:defRPr sz="5400">
                <a:solidFill>
                  <a:schemeClr val="accent1"/>
                </a:solidFill>
                <a:latin typeface="+mj-lt"/>
              </a:defRPr>
            </a:lvl1pPr>
          </a:lstStyle>
          <a:p>
            <a:pPr lvl="0"/>
            <a:r>
              <a:rPr lang="en-US" dirty="0"/>
              <a:t>Title</a:t>
            </a:r>
          </a:p>
        </p:txBody>
      </p:sp>
      <p:sp>
        <p:nvSpPr>
          <p:cNvPr id="7" name="Content Placeholder 6"/>
          <p:cNvSpPr>
            <a:spLocks noGrp="1"/>
          </p:cNvSpPr>
          <p:nvPr>
            <p:ph sz="quarter" idx="11" hasCustomPrompt="1"/>
          </p:nvPr>
        </p:nvSpPr>
        <p:spPr>
          <a:xfrm>
            <a:off x="4860972" y="-1"/>
            <a:ext cx="7575503" cy="6994525"/>
          </a:xfrm>
          <a:solidFill>
            <a:schemeClr val="accent1"/>
          </a:solidFill>
        </p:spPr>
        <p:txBody>
          <a:bodyPr lIns="274320" rIns="274320" anchor="ctr">
            <a:noAutofit/>
          </a:bodyPr>
          <a:lstStyle>
            <a:lvl1pPr marL="0" indent="0">
              <a:buNone/>
              <a:defRPr sz="2400" baseline="0"/>
            </a:lvl1pPr>
          </a:lstStyle>
          <a:p>
            <a:pPr lvl="0"/>
            <a:r>
              <a:rPr lang="en-US" dirty="0"/>
              <a:t> </a:t>
            </a:r>
          </a:p>
        </p:txBody>
      </p:sp>
    </p:spTree>
    <p:extLst>
      <p:ext uri="{BB962C8B-B14F-4D97-AF65-F5344CB8AC3E}">
        <p14:creationId xmlns:p14="http://schemas.microsoft.com/office/powerpoint/2010/main" val="31613452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05080053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35947559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40778359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2"/>
            <a:ext cx="8230866" cy="935842"/>
          </a:xfrm>
          <a:prstGeom prst="rect">
            <a:avLst/>
          </a:prstGeom>
        </p:spPr>
        <p:txBody>
          <a:bodyPr/>
          <a:lstStyle>
            <a:lvl1pPr>
              <a:defRPr>
                <a:solidFill>
                  <a:schemeClr val="bg1"/>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81652962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27216933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466279" y="698349"/>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42889244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7158716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4" name="Subhead"/>
          <p:cNvSpPr txBox="1">
            <a:spLocks/>
          </p:cNvSpPr>
          <p:nvPr/>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80" dirty="0">
                <a:solidFill>
                  <a:schemeClr val="tx2"/>
                </a:solidFill>
              </a:rPr>
              <a:t>Subhead</a:t>
            </a:r>
          </a:p>
        </p:txBody>
      </p:sp>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976743967"/>
      </p:ext>
    </p:extLst>
  </p:cSld>
  <p:clrMapOvr>
    <a:masterClrMapping/>
  </p:clrMapOvr>
  <p:transition>
    <p:fade/>
  </p:transition>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1883009553"/>
      </p:ext>
    </p:extLst>
  </p:cSld>
  <p:clrMapOvr>
    <a:masterClrMapping/>
  </p:clrMapOvr>
  <p:transition>
    <p:fade/>
  </p:transition>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Tree>
    <p:extLst>
      <p:ext uri="{BB962C8B-B14F-4D97-AF65-F5344CB8AC3E}">
        <p14:creationId xmlns:p14="http://schemas.microsoft.com/office/powerpoint/2010/main" val="1601041159"/>
      </p:ext>
    </p:extLst>
  </p:cSld>
  <p:clrMapOvr>
    <a:masterClrMapping/>
  </p:clrMapOvr>
  <p:transition>
    <p:fad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_Teal">
    <p:spTree>
      <p:nvGrpSpPr>
        <p:cNvPr id="1" name=""/>
        <p:cNvGrpSpPr/>
        <p:nvPr/>
      </p:nvGrpSpPr>
      <p:grpSpPr>
        <a:xfrm>
          <a:off x="0" y="0"/>
          <a:ext cx="0" cy="0"/>
          <a:chOff x="0" y="0"/>
          <a:chExt cx="0" cy="0"/>
        </a:xfrm>
      </p:grpSpPr>
      <p:sp>
        <p:nvSpPr>
          <p:cNvPr id="2" name="Rectangle 1"/>
          <p:cNvSpPr/>
          <p:nvPr userDrawn="1"/>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5134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46088"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5958250"/>
      </p:ext>
    </p:extLst>
  </p:cSld>
  <p:clrMapOvr>
    <a:masterClrMapping/>
  </p:clrMapOvr>
  <p:transition>
    <p:fade/>
  </p:transition>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436634561"/>
      </p:ext>
    </p:extLst>
  </p:cSld>
  <p:clrMapOvr>
    <a:masterClrMapping/>
  </p:clrMapOvr>
  <p:transition>
    <p:fade/>
  </p:transition>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4"/>
            <a:ext cx="10288773"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160005819"/>
      </p:ext>
    </p:extLst>
  </p:cSld>
  <p:clrMapOvr>
    <a:masterClrMapping/>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13511402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Tree>
    <p:extLst>
      <p:ext uri="{BB962C8B-B14F-4D97-AF65-F5344CB8AC3E}">
        <p14:creationId xmlns:p14="http://schemas.microsoft.com/office/powerpoint/2010/main" val="6844974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268745120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187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6"/>
            <a:ext cx="3768193" cy="2461945"/>
          </a:xfrm>
          <a:prstGeom prst="rect">
            <a:avLst/>
          </a:prstGeom>
        </p:spPr>
        <p:txBody>
          <a:bodyPr anchor="ctr">
            <a:noAutofit/>
          </a:bodyPr>
          <a:lstStyle>
            <a:lvl1pPr>
              <a:defRPr sz="8975"/>
            </a:lvl1pPr>
          </a:lstStyle>
          <a:p>
            <a:r>
              <a:rPr lang="en-US" sz="8973" dirty="0">
                <a:solidFill>
                  <a:schemeClr val="bg1">
                    <a:alpha val="99000"/>
                  </a:schemeClr>
                </a:solidFill>
              </a:rPr>
              <a:t>Q&amp;A</a:t>
            </a:r>
          </a:p>
        </p:txBody>
      </p:sp>
    </p:spTree>
    <p:extLst>
      <p:ext uri="{BB962C8B-B14F-4D97-AF65-F5344CB8AC3E}">
        <p14:creationId xmlns:p14="http://schemas.microsoft.com/office/powerpoint/2010/main" val="428233933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52"/>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614" tIns="42808" rIns="85614" bIns="42808" numCol="1" anchor="t" anchorCtr="0" compatLnSpc="1">
            <a:prstTxWarp prst="textNoShape">
              <a:avLst/>
            </a:prstTxWarp>
          </a:bodyPr>
          <a:lstStyle/>
          <a:p>
            <a:pPr marL="0" marR="0" lvl="0" indent="0" defTabSz="951117" eaLnBrk="1" fontAlgn="auto" latinLnBrk="0" hangingPunct="1">
              <a:lnSpc>
                <a:spcPct val="100000"/>
              </a:lnSpc>
              <a:spcBef>
                <a:spcPts val="0"/>
              </a:spcBef>
              <a:spcAft>
                <a:spcPts val="0"/>
              </a:spcAft>
              <a:buClrTx/>
              <a:buSzTx/>
              <a:buFontTx/>
              <a:buNone/>
              <a:tabLst/>
              <a:defRPr/>
            </a:pPr>
            <a:endParaRPr kumimoji="0" lang="en-US" sz="1664"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601627" y="237793"/>
            <a:ext cx="9497387" cy="6544414"/>
          </a:xfrm>
          <a:prstGeom prst="rect">
            <a:avLst/>
          </a:prstGeom>
        </p:spPr>
        <p:txBody>
          <a:bodyPr/>
          <a:lstStyle>
            <a:lvl1pPr marL="0" indent="0">
              <a:buNone/>
              <a:defRPr sz="3672"/>
            </a:lvl1pPr>
            <a:lvl2pPr>
              <a:defRPr sz="3672"/>
            </a:lvl2pPr>
            <a:lvl3pPr>
              <a:defRPr sz="3672"/>
            </a:lvl3pPr>
            <a:lvl4pPr>
              <a:defRPr sz="3672"/>
            </a:lvl4pPr>
            <a:lvl5pPr>
              <a:defRPr sz="3672"/>
            </a:lvl5pPr>
          </a:lstStyle>
          <a:p>
            <a:pPr lvl="0"/>
            <a:r>
              <a:rPr lang="en-US" dirty="0"/>
              <a:t>Click to edit Master text styles</a:t>
            </a:r>
          </a:p>
        </p:txBody>
      </p:sp>
    </p:spTree>
    <p:extLst>
      <p:ext uri="{BB962C8B-B14F-4D97-AF65-F5344CB8AC3E}">
        <p14:creationId xmlns:p14="http://schemas.microsoft.com/office/powerpoint/2010/main" val="82159061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5362601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6687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893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617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96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6" name="Presenter"/>
          <p:cNvSpPr txBox="1">
            <a:spLocks/>
          </p:cNvSpPr>
          <p:nvPr/>
        </p:nvSpPr>
        <p:spPr>
          <a:xfrm>
            <a:off x="6469389" y="5337210"/>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a:lnSpc>
                <a:spcPts val="3060"/>
              </a:lnSpc>
              <a:spcBef>
                <a:spcPts val="0"/>
              </a:spcBef>
              <a:spcAft>
                <a:spcPts val="1223"/>
              </a:spcAft>
              <a:defRPr/>
            </a:pPr>
            <a:r>
              <a:rPr lang="en-US" sz="2244" dirty="0">
                <a:solidFill>
                  <a:srgbClr val="FFFFFF"/>
                </a:solidFill>
              </a:rPr>
              <a:t>Presenter</a:t>
            </a:r>
            <a:endParaRPr sz="2244" dirty="0">
              <a:solidFill>
                <a:srgbClr val="FFFFFF"/>
              </a:solidFill>
            </a:endParaRPr>
          </a:p>
        </p:txBody>
      </p:sp>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652505652"/>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833651709"/>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34" Type="http://schemas.openxmlformats.org/officeDocument/2006/relationships/image" Target="../media/image4.png"/><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image" Target="../media/image3.png"/><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theme" Target="../theme/theme2.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663" y="373063"/>
            <a:ext cx="10725150" cy="135096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55663" y="1862138"/>
            <a:ext cx="10725150" cy="443706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5663" y="6483350"/>
            <a:ext cx="2797175" cy="371475"/>
          </a:xfrm>
          <a:prstGeom prst="rect">
            <a:avLst/>
          </a:prstGeom>
        </p:spPr>
        <p:txBody>
          <a:bodyPr vert="horz" lIns="91440" tIns="45720" rIns="91440" bIns="45720" rtlCol="0" anchor="ctr"/>
          <a:lstStyle>
            <a:lvl1pPr algn="l">
              <a:defRPr sz="1200">
                <a:solidFill>
                  <a:schemeClr val="tx1">
                    <a:tint val="75000"/>
                  </a:schemeClr>
                </a:solidFill>
              </a:defRPr>
            </a:lvl1pPr>
          </a:lstStyle>
          <a:p>
            <a:fld id="{21294558-F853-46DA-845C-C38CC3592FCC}" type="datetimeFigureOut">
              <a:rPr lang="en-US" smtClean="0"/>
              <a:t>3/27/2017</a:t>
            </a:fld>
            <a:endParaRPr lang="en-US"/>
          </a:p>
        </p:txBody>
      </p:sp>
      <p:sp>
        <p:nvSpPr>
          <p:cNvPr id="5" name="Footer Placeholder 4"/>
          <p:cNvSpPr>
            <a:spLocks noGrp="1"/>
          </p:cNvSpPr>
          <p:nvPr>
            <p:ph type="ftr" sz="quarter" idx="3"/>
          </p:nvPr>
        </p:nvSpPr>
        <p:spPr>
          <a:xfrm>
            <a:off x="4119563" y="6483350"/>
            <a:ext cx="4197350" cy="3714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638" y="6483350"/>
            <a:ext cx="2797175" cy="371475"/>
          </a:xfrm>
          <a:prstGeom prst="rect">
            <a:avLst/>
          </a:prstGeom>
        </p:spPr>
        <p:txBody>
          <a:bodyPr vert="horz" lIns="91440" tIns="45720" rIns="91440" bIns="45720" rtlCol="0" anchor="ctr"/>
          <a:lstStyle>
            <a:lvl1pPr algn="r">
              <a:defRPr sz="1200">
                <a:solidFill>
                  <a:schemeClr val="tx1">
                    <a:tint val="75000"/>
                  </a:schemeClr>
                </a:solidFill>
              </a:defRPr>
            </a:lvl1pPr>
          </a:lstStyle>
          <a:p>
            <a:fld id="{1072245C-EB54-4275-9208-0D699625D4EC}" type="slidenum">
              <a:rPr lang="en-US" smtClean="0"/>
              <a:t>‹#›</a:t>
            </a:fld>
            <a:endParaRPr lang="en-US"/>
          </a:p>
        </p:txBody>
      </p:sp>
      <p:pic>
        <p:nvPicPr>
          <p:cNvPr id="7" name="Picture 6"/>
          <p:cNvPicPr>
            <a:picLocks noChangeAspect="1"/>
          </p:cNvPicPr>
          <p:nvPr userDrawn="1"/>
        </p:nvPicPr>
        <p:blipFill>
          <a:blip r:embed="rId9"/>
          <a:stretch>
            <a:fillRect/>
          </a:stretch>
        </p:blipFill>
        <p:spPr>
          <a:xfrm rot="5400000">
            <a:off x="9489149" y="3050513"/>
            <a:ext cx="6995160" cy="894134"/>
          </a:xfrm>
          <a:prstGeom prst="rect">
            <a:avLst/>
          </a:prstGeom>
        </p:spPr>
      </p:pic>
    </p:spTree>
    <p:extLst>
      <p:ext uri="{BB962C8B-B14F-4D97-AF65-F5344CB8AC3E}">
        <p14:creationId xmlns:p14="http://schemas.microsoft.com/office/powerpoint/2010/main" val="1546381626"/>
      </p:ext>
    </p:extLst>
  </p:cSld>
  <p:clrMap bg1="lt1" tx1="dk1" bg2="lt2" tx2="dk2" accent1="accent1" accent2="accent2" accent3="accent3" accent4="accent4" accent5="accent5" accent6="accent6" hlink="hlink" folHlink="folHlink"/>
  <p:sldLayoutIdLst>
    <p:sldLayoutId id="2147484634" r:id="rId1"/>
    <p:sldLayoutId id="2147484635" r:id="rId2"/>
    <p:sldLayoutId id="2147484633" r:id="rId3"/>
    <p:sldLayoutId id="2147484629" r:id="rId4"/>
    <p:sldLayoutId id="2147484631" r:id="rId5"/>
    <p:sldLayoutId id="2147484630" r:id="rId6"/>
    <p:sldLayoutId id="214748463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73" userDrawn="1">
          <p15:clr>
            <a:srgbClr val="F26B43"/>
          </p15:clr>
        </p15:guide>
        <p15:guide id="2" pos="269" userDrawn="1">
          <p15:clr>
            <a:srgbClr val="F26B43"/>
          </p15:clr>
        </p15:guide>
        <p15:guide id="3" pos="7661" userDrawn="1">
          <p15:clr>
            <a:srgbClr val="F26B43"/>
          </p15:clr>
        </p15:guide>
        <p15:guide id="4" pos="7565" userDrawn="1">
          <p15:clr>
            <a:srgbClr val="F26B43"/>
          </p15:clr>
        </p15:guide>
        <p15:guide id="5" orient="horz" pos="187" userDrawn="1">
          <p15:clr>
            <a:srgbClr val="F26B43"/>
          </p15:clr>
        </p15:guide>
        <p15:guide id="6" orient="horz" pos="283" userDrawn="1">
          <p15:clr>
            <a:srgbClr val="F26B43"/>
          </p15:clr>
        </p15:guide>
        <p15:guide id="7" orient="horz" pos="4219" userDrawn="1">
          <p15:clr>
            <a:srgbClr val="F26B43"/>
          </p15:clr>
        </p15:guide>
        <p15:guide id="8" orient="horz" pos="412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532395" y="1944336"/>
            <a:ext cx="4298019" cy="409352"/>
          </a:xfrm>
          <a:prstGeom prst="rect">
            <a:avLst/>
          </a:prstGeom>
        </p:spPr>
      </p:pic>
      <p:pic>
        <p:nvPicPr>
          <p:cNvPr id="8" name="Logo" descr="MS Logo White.png"/>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4160679148"/>
      </p:ext>
    </p:extLst>
  </p:cSld>
  <p:clrMap bg1="lt1" tx1="dk1" bg2="lt2" tx2="dk2" accent1="accent1" accent2="accent2" accent3="accent3" accent4="accent4" accent5="accent5" accent6="accent6" hlink="hlink" folHlink="folHlink"/>
  <p:sldLayoutIdLst>
    <p:sldLayoutId id="2147484637" r:id="rId1"/>
    <p:sldLayoutId id="2147484638" r:id="rId2"/>
    <p:sldLayoutId id="2147484639" r:id="rId3"/>
    <p:sldLayoutId id="2147484640" r:id="rId4"/>
    <p:sldLayoutId id="2147484641" r:id="rId5"/>
    <p:sldLayoutId id="2147484642" r:id="rId6"/>
    <p:sldLayoutId id="2147484643" r:id="rId7"/>
    <p:sldLayoutId id="2147484644" r:id="rId8"/>
    <p:sldLayoutId id="2147484645" r:id="rId9"/>
    <p:sldLayoutId id="2147484646" r:id="rId10"/>
    <p:sldLayoutId id="2147484647" r:id="rId11"/>
    <p:sldLayoutId id="2147484648" r:id="rId12"/>
    <p:sldLayoutId id="2147484649" r:id="rId13"/>
    <p:sldLayoutId id="2147484650" r:id="rId14"/>
    <p:sldLayoutId id="2147484651" r:id="rId15"/>
    <p:sldLayoutId id="2147484652" r:id="rId16"/>
    <p:sldLayoutId id="2147484653" r:id="rId17"/>
    <p:sldLayoutId id="2147484654" r:id="rId18"/>
    <p:sldLayoutId id="2147484655" r:id="rId19"/>
    <p:sldLayoutId id="2147484656" r:id="rId20"/>
    <p:sldLayoutId id="2147484657" r:id="rId21"/>
    <p:sldLayoutId id="2147484658" r:id="rId22"/>
    <p:sldLayoutId id="2147484659" r:id="rId23"/>
    <p:sldLayoutId id="2147484660" r:id="rId24"/>
    <p:sldLayoutId id="2147484661" r:id="rId25"/>
    <p:sldLayoutId id="2147484662" r:id="rId26"/>
    <p:sldLayoutId id="2147484663" r:id="rId27"/>
    <p:sldLayoutId id="2147484664" r:id="rId28"/>
    <p:sldLayoutId id="2147484665" r:id="rId29"/>
    <p:sldLayoutId id="2147484666" r:id="rId30"/>
    <p:sldLayoutId id="2147484667" r:id="rId31"/>
  </p:sldLayoutIdLst>
  <p:transition>
    <p:fade/>
  </p:transition>
  <p:hf hdr="0" ftr="0" dt="0"/>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jpg"/><Relationship Id="rId7" Type="http://schemas.openxmlformats.org/officeDocument/2006/relationships/image" Target="../media/image16.png"/><Relationship Id="rId12"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19.png"/><Relationship Id="rId5" Type="http://schemas.openxmlformats.org/officeDocument/2006/relationships/image" Target="../media/image14.png"/><Relationship Id="rId10" Type="http://schemas.openxmlformats.org/officeDocument/2006/relationships/image" Target="../media/image18.png"/><Relationship Id="rId4" Type="http://schemas.openxmlformats.org/officeDocument/2006/relationships/image" Target="../media/image13.png"/><Relationship Id="rId9"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2"/>
            <a:ext cx="10937227" cy="2895601"/>
          </a:xfrm>
        </p:spPr>
        <p:txBody>
          <a:bodyPr/>
          <a:lstStyle/>
          <a:p>
            <a:r>
              <a:rPr lang="en-US" b="1" dirty="0"/>
              <a:t>Step 4</a:t>
            </a:r>
            <a:br>
              <a:rPr lang="en-US" b="1" dirty="0"/>
            </a:br>
            <a:r>
              <a:rPr lang="en-US" b="1" dirty="0"/>
              <a:t>Cognitive Services</a:t>
            </a:r>
          </a:p>
        </p:txBody>
      </p:sp>
      <p:sp>
        <p:nvSpPr>
          <p:cNvPr id="3" name="Title 1"/>
          <p:cNvSpPr txBox="1">
            <a:spLocks/>
          </p:cNvSpPr>
          <p:nvPr/>
        </p:nvSpPr>
        <p:spPr>
          <a:xfrm>
            <a:off x="900129" y="4335462"/>
            <a:ext cx="10937227" cy="20574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4000" b="1" dirty="0"/>
              <a:t>Guy Barrette</a:t>
            </a:r>
          </a:p>
          <a:p>
            <a:r>
              <a:rPr lang="en-CA" sz="4000" b="1" dirty="0"/>
              <a:t>MVP Azure, Freelance dev/architect</a:t>
            </a:r>
          </a:p>
          <a:p>
            <a:r>
              <a:rPr lang="en-CA" sz="4000" b="1" dirty="0"/>
              <a:t>http://guy/cloud</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418" y="2430462"/>
            <a:ext cx="10288773" cy="935842"/>
          </a:xfrm>
        </p:spPr>
        <p:txBody>
          <a:bodyPr/>
          <a:lstStyle/>
          <a:p>
            <a:r>
              <a:rPr lang="en-US" sz="9600"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3"/>
            <a:ext cx="10937227" cy="1219200"/>
          </a:xfrm>
        </p:spPr>
        <p:txBody>
          <a:bodyPr/>
          <a:lstStyle/>
          <a:p>
            <a:r>
              <a:rPr lang="en-US" b="1" dirty="0"/>
              <a:t>Goal</a:t>
            </a:r>
          </a:p>
        </p:txBody>
      </p:sp>
      <p:sp>
        <p:nvSpPr>
          <p:cNvPr id="3" name="Title 1"/>
          <p:cNvSpPr txBox="1">
            <a:spLocks/>
          </p:cNvSpPr>
          <p:nvPr/>
        </p:nvSpPr>
        <p:spPr>
          <a:xfrm>
            <a:off x="900129" y="3040062"/>
            <a:ext cx="10937227" cy="33528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algn="l"/>
            <a:r>
              <a:rPr lang="en-CA" sz="4000" dirty="0"/>
              <a:t>Analyze the sentiment of the text entered by the user to see if it’s positive or negative by sending it to a REST API that will analyze it and also detect </a:t>
            </a:r>
            <a:r>
              <a:rPr lang="en-CA" sz="4000"/>
              <a:t>the language used by the user.</a:t>
            </a:r>
            <a:endParaRPr lang="en-CA" sz="4000" dirty="0"/>
          </a:p>
        </p:txBody>
      </p:sp>
    </p:spTree>
    <p:extLst>
      <p:ext uri="{BB962C8B-B14F-4D97-AF65-F5344CB8AC3E}">
        <p14:creationId xmlns:p14="http://schemas.microsoft.com/office/powerpoint/2010/main" val="23620620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screen">
            <a:grayscl/>
            <a:extLst>
              <a:ext uri="{28A0092B-C50C-407E-A947-70E740481C1C}">
                <a14:useLocalDpi xmlns:a14="http://schemas.microsoft.com/office/drawing/2010/main" val="0"/>
              </a:ext>
            </a:extLst>
          </a:blip>
          <a:srcRect/>
          <a:stretch/>
        </p:blipFill>
        <p:spPr>
          <a:xfrm>
            <a:off x="4846833" y="497"/>
            <a:ext cx="7588761" cy="6993533"/>
          </a:xfrm>
          <a:prstGeom prst="rect">
            <a:avLst/>
          </a:prstGeom>
        </p:spPr>
      </p:pic>
      <p:sp>
        <p:nvSpPr>
          <p:cNvPr id="11" name="Rectangle 10"/>
          <p:cNvSpPr/>
          <p:nvPr/>
        </p:nvSpPr>
        <p:spPr bwMode="auto">
          <a:xfrm>
            <a:off x="4839760" y="497"/>
            <a:ext cx="7588761" cy="6994028"/>
          </a:xfrm>
          <a:prstGeom prst="rect">
            <a:avLst/>
          </a:prstGeom>
          <a:gradFill flip="none" rotWithShape="1">
            <a:gsLst>
              <a:gs pos="2917">
                <a:schemeClr val="bg1"/>
              </a:gs>
              <a:gs pos="50000">
                <a:schemeClr val="bg1">
                  <a:alpha val="70000"/>
                </a:schemeClr>
              </a:gs>
              <a:gs pos="76000">
                <a:schemeClr val="bg1">
                  <a:alpha val="50000"/>
                </a:schemeClr>
              </a:gs>
              <a:gs pos="100000">
                <a:schemeClr val="bg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p:nvSpPr>
        <p:spPr bwMode="auto">
          <a:xfrm>
            <a:off x="4846833" y="497"/>
            <a:ext cx="7589641" cy="6994028"/>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a:xfrm>
            <a:off x="289468" y="1734472"/>
            <a:ext cx="4557365" cy="3525581"/>
          </a:xfrm>
          <a:prstGeom prst="rect">
            <a:avLst/>
          </a:prstGeom>
        </p:spPr>
        <p:txBody>
          <a:bodyPr wrap="square" anchor="ctr">
            <a:spAutoFit/>
          </a:bodyPr>
          <a:lstStyle/>
          <a:p>
            <a:pPr defTabSz="932597">
              <a:lnSpc>
                <a:spcPct val="90000"/>
              </a:lnSpc>
              <a:spcAft>
                <a:spcPts val="1500"/>
              </a:spcAft>
            </a:pPr>
            <a:r>
              <a:rPr lang="en-US" altLang="en-US" sz="5400" dirty="0">
                <a:solidFill>
                  <a:schemeClr val="accent1"/>
                </a:solidFill>
                <a:latin typeface="Segoe UI Light"/>
              </a:rPr>
              <a:t>Microsoft Cognitive Services</a:t>
            </a:r>
          </a:p>
          <a:p>
            <a:pPr defTabSz="932597">
              <a:lnSpc>
                <a:spcPct val="90000"/>
              </a:lnSpc>
              <a:spcAft>
                <a:spcPts val="1500"/>
              </a:spcAft>
            </a:pPr>
            <a:r>
              <a:rPr lang="en-US" sz="3600" dirty="0">
                <a:solidFill>
                  <a:schemeClr val="accent5"/>
                </a:solidFill>
                <a:latin typeface="Segoe UI Light"/>
              </a:rPr>
              <a:t>Give your apps </a:t>
            </a:r>
            <a:br>
              <a:rPr lang="en-US" sz="3600" dirty="0">
                <a:solidFill>
                  <a:schemeClr val="accent5"/>
                </a:solidFill>
                <a:latin typeface="Segoe UI Light"/>
              </a:rPr>
            </a:br>
            <a:r>
              <a:rPr lang="en-US" sz="3600" dirty="0">
                <a:solidFill>
                  <a:schemeClr val="accent5"/>
                </a:solidFill>
                <a:latin typeface="Segoe UI Light"/>
              </a:rPr>
              <a:t>a human side</a:t>
            </a:r>
          </a:p>
        </p:txBody>
      </p:sp>
      <p:sp>
        <p:nvSpPr>
          <p:cNvPr id="6" name="TextBox 5"/>
          <p:cNvSpPr txBox="1"/>
          <p:nvPr/>
        </p:nvSpPr>
        <p:spPr>
          <a:xfrm>
            <a:off x="6226550" y="449774"/>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Vision</a:t>
            </a:r>
          </a:p>
          <a:p>
            <a:pPr defTabSz="932597">
              <a:lnSpc>
                <a:spcPct val="90000"/>
              </a:lnSpc>
              <a:spcAft>
                <a:spcPts val="612"/>
              </a:spcAft>
            </a:pPr>
            <a:r>
              <a:rPr lang="en-US" sz="1700" dirty="0">
                <a:gradFill>
                  <a:gsLst>
                    <a:gs pos="2917">
                      <a:srgbClr val="FFFFFF"/>
                    </a:gs>
                    <a:gs pos="30000">
                      <a:srgbClr val="FFFFFF"/>
                    </a:gs>
                  </a:gsLst>
                  <a:lin ang="5400000" scaled="0"/>
                </a:gradFill>
              </a:rPr>
              <a:t>From faces to feelings, allow your </a:t>
            </a:r>
            <a:br>
              <a:rPr lang="en-US" sz="1700" dirty="0">
                <a:gradFill>
                  <a:gsLst>
                    <a:gs pos="2917">
                      <a:srgbClr val="FFFFFF"/>
                    </a:gs>
                    <a:gs pos="30000">
                      <a:srgbClr val="FFFFFF"/>
                    </a:gs>
                  </a:gsLst>
                  <a:lin ang="5400000" scaled="0"/>
                </a:gradFill>
              </a:rPr>
            </a:br>
            <a:r>
              <a:rPr lang="en-US" sz="1700" dirty="0">
                <a:gradFill>
                  <a:gsLst>
                    <a:gs pos="2917">
                      <a:srgbClr val="FFFFFF"/>
                    </a:gs>
                    <a:gs pos="30000">
                      <a:srgbClr val="FFFFFF"/>
                    </a:gs>
                  </a:gsLst>
                  <a:lin ang="5400000" scaled="0"/>
                </a:gradFill>
              </a:rPr>
              <a:t>apps to understand images and video</a:t>
            </a:r>
          </a:p>
        </p:txBody>
      </p:sp>
      <p:sp>
        <p:nvSpPr>
          <p:cNvPr id="7" name="TextBox 6"/>
          <p:cNvSpPr txBox="1"/>
          <p:nvPr/>
        </p:nvSpPr>
        <p:spPr>
          <a:xfrm>
            <a:off x="6226550" y="1664271"/>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Speech</a:t>
            </a:r>
          </a:p>
          <a:p>
            <a:pPr defTabSz="932597">
              <a:lnSpc>
                <a:spcPct val="90000"/>
              </a:lnSpc>
              <a:spcAft>
                <a:spcPts val="612"/>
              </a:spcAft>
            </a:pPr>
            <a:r>
              <a:rPr lang="en-US" sz="1700" dirty="0">
                <a:gradFill>
                  <a:gsLst>
                    <a:gs pos="2917">
                      <a:srgbClr val="FFFFFF"/>
                    </a:gs>
                    <a:gs pos="30000">
                      <a:srgbClr val="FFFFFF"/>
                    </a:gs>
                  </a:gsLst>
                  <a:lin ang="5400000" scaled="0"/>
                </a:gradFill>
              </a:rPr>
              <a:t>Hear and speak to your users by filtering noise, identifying speakers, and understanding intent</a:t>
            </a:r>
          </a:p>
        </p:txBody>
      </p:sp>
      <p:sp>
        <p:nvSpPr>
          <p:cNvPr id="9" name="TextBox 8"/>
          <p:cNvSpPr txBox="1"/>
          <p:nvPr/>
        </p:nvSpPr>
        <p:spPr>
          <a:xfrm>
            <a:off x="6226550" y="4093265"/>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Knowledge</a:t>
            </a:r>
          </a:p>
          <a:p>
            <a:pPr defTabSz="932597">
              <a:lnSpc>
                <a:spcPct val="90000"/>
              </a:lnSpc>
              <a:spcAft>
                <a:spcPts val="612"/>
              </a:spcAft>
            </a:pPr>
            <a:r>
              <a:rPr lang="en-US" sz="1700" dirty="0">
                <a:gradFill>
                  <a:gsLst>
                    <a:gs pos="2917">
                      <a:srgbClr val="FFFFFF"/>
                    </a:gs>
                    <a:gs pos="30000">
                      <a:srgbClr val="FFFFFF"/>
                    </a:gs>
                  </a:gsLst>
                  <a:lin ang="5400000" scaled="0"/>
                </a:gradFill>
              </a:rPr>
              <a:t>Tap into rich knowledge amassed from </a:t>
            </a:r>
            <a:br>
              <a:rPr lang="en-US" sz="1700" dirty="0">
                <a:gradFill>
                  <a:gsLst>
                    <a:gs pos="2917">
                      <a:srgbClr val="FFFFFF"/>
                    </a:gs>
                    <a:gs pos="30000">
                      <a:srgbClr val="FFFFFF"/>
                    </a:gs>
                  </a:gsLst>
                  <a:lin ang="5400000" scaled="0"/>
                </a:gradFill>
              </a:rPr>
            </a:br>
            <a:r>
              <a:rPr lang="en-US" sz="1700" dirty="0">
                <a:gradFill>
                  <a:gsLst>
                    <a:gs pos="2917">
                      <a:srgbClr val="FFFFFF"/>
                    </a:gs>
                    <a:gs pos="30000">
                      <a:srgbClr val="FFFFFF"/>
                    </a:gs>
                  </a:gsLst>
                  <a:lin ang="5400000" scaled="0"/>
                </a:gradFill>
              </a:rPr>
              <a:t>the web, academia, or your own data</a:t>
            </a:r>
          </a:p>
        </p:txBody>
      </p:sp>
      <p:sp>
        <p:nvSpPr>
          <p:cNvPr id="8" name="TextBox 7"/>
          <p:cNvSpPr txBox="1"/>
          <p:nvPr/>
        </p:nvSpPr>
        <p:spPr>
          <a:xfrm>
            <a:off x="6226550" y="2878768"/>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Language</a:t>
            </a:r>
          </a:p>
          <a:p>
            <a:pPr defTabSz="932597">
              <a:lnSpc>
                <a:spcPct val="90000"/>
              </a:lnSpc>
              <a:spcAft>
                <a:spcPts val="612"/>
              </a:spcAft>
            </a:pPr>
            <a:r>
              <a:rPr lang="en-US" sz="1700" dirty="0">
                <a:gradFill>
                  <a:gsLst>
                    <a:gs pos="2917">
                      <a:srgbClr val="FFFFFF"/>
                    </a:gs>
                    <a:gs pos="30000">
                      <a:srgbClr val="FFFFFF"/>
                    </a:gs>
                  </a:gsLst>
                  <a:lin ang="5400000" scaled="0"/>
                </a:gradFill>
              </a:rPr>
              <a:t>Process text and learn how to recognize what users want</a:t>
            </a:r>
          </a:p>
        </p:txBody>
      </p:sp>
      <p:sp>
        <p:nvSpPr>
          <p:cNvPr id="10" name="TextBox 9"/>
          <p:cNvSpPr txBox="1"/>
          <p:nvPr/>
        </p:nvSpPr>
        <p:spPr>
          <a:xfrm>
            <a:off x="6226550" y="5307763"/>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Search</a:t>
            </a:r>
          </a:p>
          <a:p>
            <a:pPr defTabSz="932597">
              <a:lnSpc>
                <a:spcPct val="90000"/>
              </a:lnSpc>
              <a:spcAft>
                <a:spcPts val="612"/>
              </a:spcAft>
            </a:pPr>
            <a:r>
              <a:rPr lang="en-US" sz="1700" dirty="0">
                <a:gradFill>
                  <a:gsLst>
                    <a:gs pos="2917">
                      <a:srgbClr val="FFFFFF"/>
                    </a:gs>
                    <a:gs pos="30000">
                      <a:srgbClr val="FFFFFF"/>
                    </a:gs>
                  </a:gsLst>
                  <a:lin ang="5400000" scaled="0"/>
                </a:gradFill>
              </a:rPr>
              <a:t>Access billions of web pages, images, videos, and news with the power of Bing APIs</a:t>
            </a:r>
          </a:p>
        </p:txBody>
      </p:sp>
      <p:sp>
        <p:nvSpPr>
          <p:cNvPr id="27" name="Freeform 22"/>
          <p:cNvSpPr>
            <a:spLocks noChangeAspect="1"/>
          </p:cNvSpPr>
          <p:nvPr/>
        </p:nvSpPr>
        <p:spPr bwMode="auto">
          <a:xfrm>
            <a:off x="5495950" y="621928"/>
            <a:ext cx="674510" cy="446340"/>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28" name="Freeform 18"/>
          <p:cNvSpPr>
            <a:spLocks noChangeAspect="1"/>
          </p:cNvSpPr>
          <p:nvPr/>
        </p:nvSpPr>
        <p:spPr bwMode="auto">
          <a:xfrm>
            <a:off x="5543412" y="1790621"/>
            <a:ext cx="598290" cy="524098"/>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29" name="Freeform 9"/>
          <p:cNvSpPr>
            <a:spLocks noChangeAspect="1"/>
          </p:cNvSpPr>
          <p:nvPr/>
        </p:nvSpPr>
        <p:spPr bwMode="auto">
          <a:xfrm>
            <a:off x="5608964" y="3037072"/>
            <a:ext cx="428643" cy="539009"/>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30" name="Freeform 5"/>
          <p:cNvSpPr>
            <a:spLocks/>
          </p:cNvSpPr>
          <p:nvPr/>
        </p:nvSpPr>
        <p:spPr bwMode="auto">
          <a:xfrm>
            <a:off x="5573532" y="4208730"/>
            <a:ext cx="536910" cy="536910"/>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nvGrpSpPr>
          <p:cNvPr id="31" name="Group 30"/>
          <p:cNvGrpSpPr/>
          <p:nvPr/>
        </p:nvGrpSpPr>
        <p:grpSpPr>
          <a:xfrm>
            <a:off x="5561069" y="5470092"/>
            <a:ext cx="548278" cy="539009"/>
            <a:chOff x="10832823" y="3353836"/>
            <a:chExt cx="537576" cy="528488"/>
          </a:xfrm>
        </p:grpSpPr>
        <p:sp>
          <p:nvSpPr>
            <p:cNvPr id="32" name="Oval 13"/>
            <p:cNvSpPr>
              <a:spLocks noChangeArrowheads="1"/>
            </p:cNvSpPr>
            <p:nvPr/>
          </p:nvSpPr>
          <p:spPr bwMode="auto">
            <a:xfrm>
              <a:off x="10943701" y="3353836"/>
              <a:ext cx="426698" cy="42669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33" name="Freeform 14"/>
            <p:cNvSpPr>
              <a:spLocks/>
            </p:cNvSpPr>
            <p:nvPr/>
          </p:nvSpPr>
          <p:spPr bwMode="auto">
            <a:xfrm>
              <a:off x="10832823" y="3702829"/>
              <a:ext cx="179495"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spTree>
    <p:extLst>
      <p:ext uri="{BB962C8B-B14F-4D97-AF65-F5344CB8AC3E}">
        <p14:creationId xmlns:p14="http://schemas.microsoft.com/office/powerpoint/2010/main" val="2322090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childTnLst>
                                </p:cTn>
                              </p:par>
                              <p:par>
                                <p:cTn id="15" presetID="10" presetClass="entr" presetSubtype="0" fill="hold" grpId="0" nodeType="withEffect">
                                  <p:stCondLst>
                                    <p:cond delay="75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par>
                                <p:cTn id="21" presetID="10" presetClass="entr" presetSubtype="0" fill="hold" grpId="0" nodeType="withEffect">
                                  <p:stCondLst>
                                    <p:cond delay="125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grpId="0" nodeType="withEffect">
                                  <p:stCondLst>
                                    <p:cond delay="125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par>
                                <p:cTn id="27" presetID="10" presetClass="entr" presetSubtype="0" fill="hold" grpId="0" nodeType="withEffect">
                                  <p:stCondLst>
                                    <p:cond delay="175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175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par>
                                <p:cTn id="33" presetID="10" presetClass="entr" presetSubtype="0" fill="hold" grpId="0" nodeType="withEffect">
                                  <p:stCondLst>
                                    <p:cond delay="225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par>
                                <p:cTn id="36" presetID="10" presetClass="entr" presetSubtype="0" fill="hold" nodeType="withEffect">
                                  <p:stCondLst>
                                    <p:cond delay="2250"/>
                                  </p:stCondLst>
                                  <p:childTnLst>
                                    <p:set>
                                      <p:cBhvr>
                                        <p:cTn id="37" dur="1" fill="hold">
                                          <p:stCondLst>
                                            <p:cond delay="0"/>
                                          </p:stCondLst>
                                        </p:cTn>
                                        <p:tgtEl>
                                          <p:spTgt spid="31"/>
                                        </p:tgtEl>
                                        <p:attrNameLst>
                                          <p:attrName>style.visibility</p:attrName>
                                        </p:attrNameLst>
                                      </p:cBhvr>
                                      <p:to>
                                        <p:strVal val="visible"/>
                                      </p:to>
                                    </p:set>
                                    <p:animEffect transition="in" filter="fade">
                                      <p:cBhvr>
                                        <p:cTn id="3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9" grpId="0"/>
      <p:bldP spid="8" grpId="0"/>
      <p:bldP spid="10" grpId="0"/>
      <p:bldP spid="27" grpId="0" animBg="1"/>
      <p:bldP spid="28" grpId="0" animBg="1"/>
      <p:bldP spid="29" grpId="0" animBg="1"/>
      <p:bldP spid="3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a:srcRect t="32394" b="25873"/>
          <a:stretch/>
        </p:blipFill>
        <p:spPr>
          <a:xfrm>
            <a:off x="-13184" y="0"/>
            <a:ext cx="12448894" cy="3489533"/>
          </a:xfrm>
          <a:prstGeom prst="rect">
            <a:avLst/>
          </a:prstGeom>
        </p:spPr>
      </p:pic>
      <p:sp>
        <p:nvSpPr>
          <p:cNvPr id="39" name="Rectangle 38"/>
          <p:cNvSpPr/>
          <p:nvPr/>
        </p:nvSpPr>
        <p:spPr bwMode="auto">
          <a:xfrm>
            <a:off x="-19357" y="-9225"/>
            <a:ext cx="8523593" cy="3500896"/>
          </a:xfrm>
          <a:prstGeom prst="rect">
            <a:avLst/>
          </a:prstGeom>
          <a:gradFill>
            <a:gsLst>
              <a:gs pos="0">
                <a:schemeClr val="tx2">
                  <a:alpha val="0"/>
                </a:schemeClr>
              </a:gs>
              <a:gs pos="100000">
                <a:schemeClr val="tx2"/>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1" name="Text Placeholder 14"/>
          <p:cNvSpPr txBox="1">
            <a:spLocks/>
          </p:cNvSpPr>
          <p:nvPr/>
        </p:nvSpPr>
        <p:spPr>
          <a:xfrm>
            <a:off x="293887" y="3825469"/>
            <a:ext cx="3745515" cy="1044875"/>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Roll your own with REST APIs</a:t>
            </a:r>
          </a:p>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Simple to add: just a few lines of code required</a:t>
            </a:r>
          </a:p>
        </p:txBody>
      </p:sp>
      <p:sp>
        <p:nvSpPr>
          <p:cNvPr id="32" name="Text Placeholder 14"/>
          <p:cNvSpPr txBox="1">
            <a:spLocks/>
          </p:cNvSpPr>
          <p:nvPr/>
        </p:nvSpPr>
        <p:spPr>
          <a:xfrm>
            <a:off x="4187147" y="3825469"/>
            <a:ext cx="4050792" cy="1280324"/>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Integrate into the language and platform of your choice</a:t>
            </a:r>
          </a:p>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Breadth of offerings helps you find the right API for your app</a:t>
            </a:r>
          </a:p>
        </p:txBody>
      </p:sp>
      <p:sp>
        <p:nvSpPr>
          <p:cNvPr id="33" name="Text Placeholder 14"/>
          <p:cNvSpPr txBox="1">
            <a:spLocks/>
          </p:cNvSpPr>
          <p:nvPr/>
        </p:nvSpPr>
        <p:spPr>
          <a:xfrm>
            <a:off x="8385684" y="3825469"/>
            <a:ext cx="3785780" cy="1515773"/>
          </a:xfrm>
          <a:prstGeom prst="rect">
            <a:avLst/>
          </a:prstGeom>
        </p:spPr>
        <p:txBody>
          <a:bodyPr vert="horz" wrap="square" lIns="146283" tIns="91427" rIns="146283" bIns="91427" rtlCol="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Built by experts in their field from Microsoft Research, Bing, and Azure Machine Learning</a:t>
            </a:r>
          </a:p>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Quality documentation, sample code, and community support</a:t>
            </a:r>
          </a:p>
        </p:txBody>
      </p:sp>
      <p:sp>
        <p:nvSpPr>
          <p:cNvPr id="8" name="TextBox 7"/>
          <p:cNvSpPr txBox="1"/>
          <p:nvPr/>
        </p:nvSpPr>
        <p:spPr>
          <a:xfrm>
            <a:off x="-2110" y="3240815"/>
            <a:ext cx="4050792" cy="461665"/>
          </a:xfrm>
          <a:prstGeom prst="rect">
            <a:avLst/>
          </a:prstGeom>
          <a:solidFill>
            <a:schemeClr val="accent3"/>
          </a:solidFill>
        </p:spPr>
        <p:txBody>
          <a:bodyPr wrap="none" rtlCol="0" anchor="ctr">
            <a:spAutoFit/>
          </a:bodyPr>
          <a:lstStyle/>
          <a:p>
            <a:pPr algn="ctr" defTabSz="932597"/>
            <a:r>
              <a:rPr lang="en-US" sz="2400" dirty="0">
                <a:solidFill>
                  <a:schemeClr val="bg2"/>
                </a:solidFill>
                <a:latin typeface="Segoe UI Light"/>
                <a:cs typeface="Segoe UI Semilight" panose="020B0402040204020203" pitchFamily="34" charset="0"/>
              </a:rPr>
              <a:t>Easy</a:t>
            </a:r>
          </a:p>
        </p:txBody>
      </p:sp>
      <p:sp>
        <p:nvSpPr>
          <p:cNvPr id="26" name="TextBox 25"/>
          <p:cNvSpPr txBox="1"/>
          <p:nvPr/>
        </p:nvSpPr>
        <p:spPr>
          <a:xfrm>
            <a:off x="4191787" y="3240815"/>
            <a:ext cx="4050792" cy="461665"/>
          </a:xfrm>
          <a:prstGeom prst="rect">
            <a:avLst/>
          </a:prstGeom>
          <a:solidFill>
            <a:schemeClr val="accent1"/>
          </a:solidFill>
        </p:spPr>
        <p:txBody>
          <a:bodyPr wrap="none" rtlCol="0" anchor="ctr">
            <a:spAutoFit/>
          </a:bodyPr>
          <a:lstStyle/>
          <a:p>
            <a:pPr algn="ctr" defTabSz="932597"/>
            <a:r>
              <a:rPr lang="en-US" sz="2400" dirty="0">
                <a:solidFill>
                  <a:schemeClr val="bg2"/>
                </a:solidFill>
                <a:latin typeface="Segoe UI Light"/>
                <a:cs typeface="Segoe UI Semilight" panose="020B0402040204020203" pitchFamily="34" charset="0"/>
              </a:rPr>
              <a:t>Flexible</a:t>
            </a:r>
          </a:p>
        </p:txBody>
      </p:sp>
      <p:sp>
        <p:nvSpPr>
          <p:cNvPr id="27" name="TextBox 26"/>
          <p:cNvSpPr txBox="1"/>
          <p:nvPr/>
        </p:nvSpPr>
        <p:spPr>
          <a:xfrm>
            <a:off x="8385684" y="3240815"/>
            <a:ext cx="4050792" cy="461665"/>
          </a:xfrm>
          <a:prstGeom prst="rect">
            <a:avLst/>
          </a:prstGeom>
          <a:solidFill>
            <a:schemeClr val="accent5"/>
          </a:solidFill>
        </p:spPr>
        <p:txBody>
          <a:bodyPr wrap="none" rtlCol="0" anchor="ctr">
            <a:spAutoFit/>
          </a:bodyPr>
          <a:lstStyle/>
          <a:p>
            <a:pPr algn="ctr" defTabSz="932597"/>
            <a:r>
              <a:rPr lang="en-US" sz="2400" dirty="0">
                <a:solidFill>
                  <a:schemeClr val="bg2"/>
                </a:solidFill>
                <a:latin typeface="Segoe UI Light"/>
                <a:cs typeface="Segoe UI Semilight" panose="020B0402040204020203" pitchFamily="34" charset="0"/>
              </a:rPr>
              <a:t>Tested</a:t>
            </a:r>
          </a:p>
        </p:txBody>
      </p:sp>
      <p:sp>
        <p:nvSpPr>
          <p:cNvPr id="2" name="Title 1"/>
          <p:cNvSpPr>
            <a:spLocks noGrp="1"/>
          </p:cNvSpPr>
          <p:nvPr>
            <p:ph type="title" idx="4294967295"/>
          </p:nvPr>
        </p:nvSpPr>
        <p:spPr>
          <a:xfrm>
            <a:off x="293887" y="1415701"/>
            <a:ext cx="11867951" cy="917575"/>
          </a:xfrm>
        </p:spPr>
        <p:txBody>
          <a:bodyPr>
            <a:noAutofit/>
          </a:bodyPr>
          <a:lstStyle/>
          <a:p>
            <a:r>
              <a:rPr lang="en-US" sz="5400" dirty="0">
                <a:gradFill>
                  <a:gsLst>
                    <a:gs pos="1250">
                      <a:schemeClr val="bg1"/>
                    </a:gs>
                    <a:gs pos="100000">
                      <a:schemeClr val="bg1"/>
                    </a:gs>
                  </a:gsLst>
                  <a:lin ang="5400000" scaled="0"/>
                </a:gradFill>
              </a:rPr>
              <a:t>Why Microsoft </a:t>
            </a:r>
            <a:br>
              <a:rPr lang="en-US" sz="5400" dirty="0">
                <a:gradFill>
                  <a:gsLst>
                    <a:gs pos="1250">
                      <a:schemeClr val="bg1"/>
                    </a:gs>
                    <a:gs pos="100000">
                      <a:schemeClr val="bg1"/>
                    </a:gs>
                  </a:gsLst>
                  <a:lin ang="5400000" scaled="0"/>
                </a:gradFill>
              </a:rPr>
            </a:br>
            <a:r>
              <a:rPr lang="en-US" sz="5400" dirty="0">
                <a:gradFill>
                  <a:gsLst>
                    <a:gs pos="1250">
                      <a:schemeClr val="bg1"/>
                    </a:gs>
                    <a:gs pos="100000">
                      <a:schemeClr val="bg1"/>
                    </a:gs>
                  </a:gsLst>
                  <a:lin ang="5400000" scaled="0"/>
                </a:gradFill>
              </a:rPr>
              <a:t>Cognitive Services?</a:t>
            </a:r>
          </a:p>
        </p:txBody>
      </p:sp>
      <p:grpSp>
        <p:nvGrpSpPr>
          <p:cNvPr id="9" name="Group 8"/>
          <p:cNvGrpSpPr/>
          <p:nvPr/>
        </p:nvGrpSpPr>
        <p:grpSpPr>
          <a:xfrm>
            <a:off x="952844" y="5316420"/>
            <a:ext cx="2001768" cy="1350348"/>
            <a:chOff x="952844" y="5316420"/>
            <a:chExt cx="2001768" cy="1350348"/>
          </a:xfrm>
        </p:grpSpPr>
        <p:grpSp>
          <p:nvGrpSpPr>
            <p:cNvPr id="7" name="Group 6"/>
            <p:cNvGrpSpPr/>
            <p:nvPr/>
          </p:nvGrpSpPr>
          <p:grpSpPr>
            <a:xfrm>
              <a:off x="952844" y="5316420"/>
              <a:ext cx="1091279" cy="1091279"/>
              <a:chOff x="952844" y="5316420"/>
              <a:chExt cx="1091279" cy="1091279"/>
            </a:xfrm>
          </p:grpSpPr>
          <p:pic>
            <p:nvPicPr>
              <p:cNvPr id="3" name="Picture 2"/>
              <p:cNvPicPr>
                <a:picLocks noChangeAspect="1"/>
              </p:cNvPicPr>
              <p:nvPr/>
            </p:nvPicPr>
            <p:blipFill>
              <a:blip r:embed="rId4"/>
              <a:stretch>
                <a:fillRect/>
              </a:stretch>
            </p:blipFill>
            <p:spPr>
              <a:xfrm>
                <a:off x="952844" y="5316420"/>
                <a:ext cx="1091279" cy="1091279"/>
              </a:xfrm>
              <a:prstGeom prst="rect">
                <a:avLst/>
              </a:prstGeom>
            </p:spPr>
          </p:pic>
          <p:sp>
            <p:nvSpPr>
              <p:cNvPr id="23" name="TextBox 22"/>
              <p:cNvSpPr txBox="1"/>
              <p:nvPr/>
            </p:nvSpPr>
            <p:spPr>
              <a:xfrm>
                <a:off x="985751" y="5633096"/>
                <a:ext cx="999265" cy="462305"/>
              </a:xfrm>
              <a:prstGeom prst="rect">
                <a:avLst/>
              </a:prstGeom>
              <a:noFill/>
            </p:spPr>
            <p:txBody>
              <a:bodyPr wrap="square" lIns="186521" tIns="149217" rIns="186521" bIns="149217" rtlCol="0" anchor="ctr">
                <a:spAutoFit/>
              </a:bodyPr>
              <a:lstStyle/>
              <a:p>
                <a:pPr algn="ctr" defTabSz="932597">
                  <a:lnSpc>
                    <a:spcPct val="90000"/>
                  </a:lnSpc>
                  <a:spcAft>
                    <a:spcPts val="612"/>
                  </a:spcAft>
                </a:pPr>
                <a:r>
                  <a:rPr lang="en-US" sz="1600" b="1" dirty="0">
                    <a:solidFill>
                      <a:schemeClr val="bg1"/>
                    </a:solidFill>
                    <a:latin typeface="Segoe UI Semibold" panose="020B0702040204020203" pitchFamily="34" charset="0"/>
                    <a:cs typeface="Segoe UI Semibold" panose="020B0702040204020203" pitchFamily="34" charset="0"/>
                  </a:rPr>
                  <a:t>GET A</a:t>
                </a:r>
                <a:br>
                  <a:rPr lang="en-US" sz="1600" b="1" dirty="0">
                    <a:solidFill>
                      <a:schemeClr val="bg1"/>
                    </a:solidFill>
                    <a:latin typeface="Segoe UI Semibold" panose="020B0702040204020203" pitchFamily="34" charset="0"/>
                    <a:cs typeface="Segoe UI Semibold" panose="020B0702040204020203" pitchFamily="34" charset="0"/>
                  </a:rPr>
                </a:br>
                <a:r>
                  <a:rPr lang="en-US" sz="1600" b="1" dirty="0">
                    <a:solidFill>
                      <a:schemeClr val="bg1"/>
                    </a:solidFill>
                    <a:latin typeface="Segoe UI Semibold" panose="020B0702040204020203" pitchFamily="34" charset="0"/>
                    <a:cs typeface="Segoe UI Semibold" panose="020B0702040204020203" pitchFamily="34" charset="0"/>
                  </a:rPr>
                  <a:t> KEY</a:t>
                </a:r>
              </a:p>
            </p:txBody>
          </p:sp>
        </p:grpSp>
        <p:grpSp>
          <p:nvGrpSpPr>
            <p:cNvPr id="6" name="Group 5"/>
            <p:cNvGrpSpPr/>
            <p:nvPr/>
          </p:nvGrpSpPr>
          <p:grpSpPr>
            <a:xfrm>
              <a:off x="1954781" y="5666937"/>
              <a:ext cx="999831" cy="999831"/>
              <a:chOff x="1954781" y="5666937"/>
              <a:chExt cx="999831" cy="999831"/>
            </a:xfrm>
          </p:grpSpPr>
          <p:pic>
            <p:nvPicPr>
              <p:cNvPr id="5" name="Picture 4"/>
              <p:cNvPicPr>
                <a:picLocks noChangeAspect="1"/>
              </p:cNvPicPr>
              <p:nvPr/>
            </p:nvPicPr>
            <p:blipFill>
              <a:blip r:embed="rId5"/>
              <a:stretch>
                <a:fillRect/>
              </a:stretch>
            </p:blipFill>
            <p:spPr>
              <a:xfrm>
                <a:off x="1954781" y="5666937"/>
                <a:ext cx="999831" cy="999831"/>
              </a:xfrm>
              <a:prstGeom prst="rect">
                <a:avLst/>
              </a:prstGeom>
            </p:spPr>
          </p:pic>
          <p:sp>
            <p:nvSpPr>
              <p:cNvPr id="53" name="TextBox 52"/>
              <p:cNvSpPr txBox="1"/>
              <p:nvPr/>
            </p:nvSpPr>
            <p:spPr>
              <a:xfrm>
                <a:off x="1965665" y="6006123"/>
                <a:ext cx="961798" cy="324709"/>
              </a:xfrm>
              <a:prstGeom prst="rect">
                <a:avLst/>
              </a:prstGeom>
              <a:noFill/>
            </p:spPr>
            <p:txBody>
              <a:bodyPr wrap="square" lIns="186521" tIns="149217" rIns="186521" bIns="149217" rtlCol="0" anchor="ctr">
                <a:spAutoFit/>
              </a:bodyPr>
              <a:lstStyle/>
              <a:p>
                <a:pPr algn="ctr" defTabSz="932597">
                  <a:lnSpc>
                    <a:spcPct val="90000"/>
                  </a:lnSpc>
                  <a:spcAft>
                    <a:spcPts val="612"/>
                  </a:spcAft>
                </a:pPr>
                <a:r>
                  <a:rPr lang="en-US" sz="16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BUILD</a:t>
                </a:r>
              </a:p>
            </p:txBody>
          </p:sp>
        </p:grpSp>
      </p:grpSp>
      <p:grpSp>
        <p:nvGrpSpPr>
          <p:cNvPr id="34" name="Group 33"/>
          <p:cNvGrpSpPr/>
          <p:nvPr/>
        </p:nvGrpSpPr>
        <p:grpSpPr>
          <a:xfrm>
            <a:off x="4707240" y="5621592"/>
            <a:ext cx="3021994" cy="1129445"/>
            <a:chOff x="4707240" y="5484107"/>
            <a:chExt cx="3021994" cy="1129445"/>
          </a:xfrm>
        </p:grpSpPr>
        <p:sp>
          <p:nvSpPr>
            <p:cNvPr id="44" name="Freeform 11"/>
            <p:cNvSpPr>
              <a:spLocks noEditPoints="1"/>
            </p:cNvSpPr>
            <p:nvPr/>
          </p:nvSpPr>
          <p:spPr bwMode="black">
            <a:xfrm>
              <a:off x="5992058" y="5484107"/>
              <a:ext cx="409932" cy="504698"/>
            </a:xfrm>
            <a:custGeom>
              <a:avLst/>
              <a:gdLst>
                <a:gd name="T0" fmla="*/ 574 w 618"/>
                <a:gd name="T1" fmla="*/ 227 h 723"/>
                <a:gd name="T2" fmla="*/ 530 w 618"/>
                <a:gd name="T3" fmla="*/ 272 h 723"/>
                <a:gd name="T4" fmla="*/ 530 w 618"/>
                <a:gd name="T5" fmla="*/ 446 h 723"/>
                <a:gd name="T6" fmla="*/ 574 w 618"/>
                <a:gd name="T7" fmla="*/ 491 h 723"/>
                <a:gd name="T8" fmla="*/ 618 w 618"/>
                <a:gd name="T9" fmla="*/ 446 h 723"/>
                <a:gd name="T10" fmla="*/ 618 w 618"/>
                <a:gd name="T11" fmla="*/ 272 h 723"/>
                <a:gd name="T12" fmla="*/ 574 w 618"/>
                <a:gd name="T13" fmla="*/ 227 h 723"/>
                <a:gd name="T14" fmla="*/ 44 w 618"/>
                <a:gd name="T15" fmla="*/ 227 h 723"/>
                <a:gd name="T16" fmla="*/ 0 w 618"/>
                <a:gd name="T17" fmla="*/ 272 h 723"/>
                <a:gd name="T18" fmla="*/ 0 w 618"/>
                <a:gd name="T19" fmla="*/ 446 h 723"/>
                <a:gd name="T20" fmla="*/ 44 w 618"/>
                <a:gd name="T21" fmla="*/ 491 h 723"/>
                <a:gd name="T22" fmla="*/ 88 w 618"/>
                <a:gd name="T23" fmla="*/ 446 h 723"/>
                <a:gd name="T24" fmla="*/ 88 w 618"/>
                <a:gd name="T25" fmla="*/ 272 h 723"/>
                <a:gd name="T26" fmla="*/ 44 w 618"/>
                <a:gd name="T27" fmla="*/ 227 h 723"/>
                <a:gd name="T28" fmla="*/ 505 w 618"/>
                <a:gd name="T29" fmla="*/ 228 h 723"/>
                <a:gd name="T30" fmla="*/ 505 w 618"/>
                <a:gd name="T31" fmla="*/ 547 h 723"/>
                <a:gd name="T32" fmla="*/ 471 w 618"/>
                <a:gd name="T33" fmla="*/ 581 h 723"/>
                <a:gd name="T34" fmla="*/ 432 w 618"/>
                <a:gd name="T35" fmla="*/ 581 h 723"/>
                <a:gd name="T36" fmla="*/ 432 w 618"/>
                <a:gd name="T37" fmla="*/ 678 h 723"/>
                <a:gd name="T38" fmla="*/ 388 w 618"/>
                <a:gd name="T39" fmla="*/ 723 h 723"/>
                <a:gd name="T40" fmla="*/ 344 w 618"/>
                <a:gd name="T41" fmla="*/ 678 h 723"/>
                <a:gd name="T42" fmla="*/ 344 w 618"/>
                <a:gd name="T43" fmla="*/ 581 h 723"/>
                <a:gd name="T44" fmla="*/ 276 w 618"/>
                <a:gd name="T45" fmla="*/ 581 h 723"/>
                <a:gd name="T46" fmla="*/ 276 w 618"/>
                <a:gd name="T47" fmla="*/ 678 h 723"/>
                <a:gd name="T48" fmla="*/ 232 w 618"/>
                <a:gd name="T49" fmla="*/ 723 h 723"/>
                <a:gd name="T50" fmla="*/ 188 w 618"/>
                <a:gd name="T51" fmla="*/ 678 h 723"/>
                <a:gd name="T52" fmla="*/ 188 w 618"/>
                <a:gd name="T53" fmla="*/ 581 h 723"/>
                <a:gd name="T54" fmla="*/ 149 w 618"/>
                <a:gd name="T55" fmla="*/ 581 h 723"/>
                <a:gd name="T56" fmla="*/ 115 w 618"/>
                <a:gd name="T57" fmla="*/ 547 h 723"/>
                <a:gd name="T58" fmla="*/ 115 w 618"/>
                <a:gd name="T59" fmla="*/ 228 h 723"/>
                <a:gd name="T60" fmla="*/ 505 w 618"/>
                <a:gd name="T61" fmla="*/ 228 h 723"/>
                <a:gd name="T62" fmla="*/ 402 w 618"/>
                <a:gd name="T63" fmla="*/ 63 h 723"/>
                <a:gd name="T64" fmla="*/ 438 w 618"/>
                <a:gd name="T65" fmla="*/ 11 h 723"/>
                <a:gd name="T66" fmla="*/ 437 w 618"/>
                <a:gd name="T67" fmla="*/ 2 h 723"/>
                <a:gd name="T68" fmla="*/ 428 w 618"/>
                <a:gd name="T69" fmla="*/ 4 h 723"/>
                <a:gd name="T70" fmla="*/ 390 w 618"/>
                <a:gd name="T71" fmla="*/ 59 h 723"/>
                <a:gd name="T72" fmla="*/ 309 w 618"/>
                <a:gd name="T73" fmla="*/ 43 h 723"/>
                <a:gd name="T74" fmla="*/ 228 w 618"/>
                <a:gd name="T75" fmla="*/ 59 h 723"/>
                <a:gd name="T76" fmla="*/ 190 w 618"/>
                <a:gd name="T77" fmla="*/ 4 h 723"/>
                <a:gd name="T78" fmla="*/ 181 w 618"/>
                <a:gd name="T79" fmla="*/ 2 h 723"/>
                <a:gd name="T80" fmla="*/ 180 w 618"/>
                <a:gd name="T81" fmla="*/ 11 h 723"/>
                <a:gd name="T82" fmla="*/ 216 w 618"/>
                <a:gd name="T83" fmla="*/ 63 h 723"/>
                <a:gd name="T84" fmla="*/ 114 w 618"/>
                <a:gd name="T85" fmla="*/ 200 h 723"/>
                <a:gd name="T86" fmla="*/ 504 w 618"/>
                <a:gd name="T87" fmla="*/ 200 h 723"/>
                <a:gd name="T88" fmla="*/ 402 w 618"/>
                <a:gd name="T89" fmla="*/ 63 h 723"/>
                <a:gd name="T90" fmla="*/ 227 w 618"/>
                <a:gd name="T91" fmla="*/ 146 h 723"/>
                <a:gd name="T92" fmla="*/ 205 w 618"/>
                <a:gd name="T93" fmla="*/ 124 h 723"/>
                <a:gd name="T94" fmla="*/ 227 w 618"/>
                <a:gd name="T95" fmla="*/ 103 h 723"/>
                <a:gd name="T96" fmla="*/ 248 w 618"/>
                <a:gd name="T97" fmla="*/ 124 h 723"/>
                <a:gd name="T98" fmla="*/ 227 w 618"/>
                <a:gd name="T99" fmla="*/ 146 h 723"/>
                <a:gd name="T100" fmla="*/ 394 w 618"/>
                <a:gd name="T101" fmla="*/ 146 h 723"/>
                <a:gd name="T102" fmla="*/ 373 w 618"/>
                <a:gd name="T103" fmla="*/ 124 h 723"/>
                <a:gd name="T104" fmla="*/ 394 w 618"/>
                <a:gd name="T105" fmla="*/ 103 h 723"/>
                <a:gd name="T106" fmla="*/ 416 w 618"/>
                <a:gd name="T107" fmla="*/ 124 h 723"/>
                <a:gd name="T108" fmla="*/ 394 w 618"/>
                <a:gd name="T109" fmla="*/ 146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8" h="723">
                  <a:moveTo>
                    <a:pt x="574" y="227"/>
                  </a:moveTo>
                  <a:cubicBezTo>
                    <a:pt x="550" y="227"/>
                    <a:pt x="530" y="247"/>
                    <a:pt x="530" y="272"/>
                  </a:cubicBezTo>
                  <a:cubicBezTo>
                    <a:pt x="530" y="446"/>
                    <a:pt x="530" y="446"/>
                    <a:pt x="530" y="446"/>
                  </a:cubicBezTo>
                  <a:cubicBezTo>
                    <a:pt x="530" y="471"/>
                    <a:pt x="550" y="491"/>
                    <a:pt x="574" y="491"/>
                  </a:cubicBezTo>
                  <a:cubicBezTo>
                    <a:pt x="598" y="491"/>
                    <a:pt x="618" y="471"/>
                    <a:pt x="618" y="446"/>
                  </a:cubicBezTo>
                  <a:cubicBezTo>
                    <a:pt x="618" y="272"/>
                    <a:pt x="618" y="272"/>
                    <a:pt x="618" y="272"/>
                  </a:cubicBezTo>
                  <a:cubicBezTo>
                    <a:pt x="618" y="247"/>
                    <a:pt x="598" y="227"/>
                    <a:pt x="574" y="227"/>
                  </a:cubicBezTo>
                  <a:close/>
                  <a:moveTo>
                    <a:pt x="44" y="227"/>
                  </a:moveTo>
                  <a:cubicBezTo>
                    <a:pt x="20" y="227"/>
                    <a:pt x="0" y="247"/>
                    <a:pt x="0" y="272"/>
                  </a:cubicBezTo>
                  <a:cubicBezTo>
                    <a:pt x="0" y="446"/>
                    <a:pt x="0" y="446"/>
                    <a:pt x="0" y="446"/>
                  </a:cubicBezTo>
                  <a:cubicBezTo>
                    <a:pt x="0" y="471"/>
                    <a:pt x="20" y="491"/>
                    <a:pt x="44" y="491"/>
                  </a:cubicBezTo>
                  <a:cubicBezTo>
                    <a:pt x="68" y="491"/>
                    <a:pt x="88" y="471"/>
                    <a:pt x="88" y="446"/>
                  </a:cubicBezTo>
                  <a:cubicBezTo>
                    <a:pt x="88" y="272"/>
                    <a:pt x="88" y="272"/>
                    <a:pt x="88" y="272"/>
                  </a:cubicBezTo>
                  <a:cubicBezTo>
                    <a:pt x="88" y="247"/>
                    <a:pt x="68" y="227"/>
                    <a:pt x="44" y="227"/>
                  </a:cubicBezTo>
                  <a:close/>
                  <a:moveTo>
                    <a:pt x="505" y="228"/>
                  </a:moveTo>
                  <a:cubicBezTo>
                    <a:pt x="505" y="547"/>
                    <a:pt x="505" y="547"/>
                    <a:pt x="505" y="547"/>
                  </a:cubicBezTo>
                  <a:cubicBezTo>
                    <a:pt x="505" y="566"/>
                    <a:pt x="490" y="581"/>
                    <a:pt x="471" y="581"/>
                  </a:cubicBezTo>
                  <a:cubicBezTo>
                    <a:pt x="432" y="581"/>
                    <a:pt x="432" y="581"/>
                    <a:pt x="432" y="581"/>
                  </a:cubicBezTo>
                  <a:cubicBezTo>
                    <a:pt x="432" y="678"/>
                    <a:pt x="432" y="678"/>
                    <a:pt x="432" y="678"/>
                  </a:cubicBezTo>
                  <a:cubicBezTo>
                    <a:pt x="432" y="703"/>
                    <a:pt x="412" y="723"/>
                    <a:pt x="388" y="723"/>
                  </a:cubicBezTo>
                  <a:cubicBezTo>
                    <a:pt x="364" y="723"/>
                    <a:pt x="344" y="703"/>
                    <a:pt x="344" y="678"/>
                  </a:cubicBezTo>
                  <a:cubicBezTo>
                    <a:pt x="344" y="581"/>
                    <a:pt x="344" y="581"/>
                    <a:pt x="344" y="581"/>
                  </a:cubicBezTo>
                  <a:cubicBezTo>
                    <a:pt x="276" y="581"/>
                    <a:pt x="276" y="581"/>
                    <a:pt x="276" y="581"/>
                  </a:cubicBezTo>
                  <a:cubicBezTo>
                    <a:pt x="276" y="678"/>
                    <a:pt x="276" y="678"/>
                    <a:pt x="276" y="678"/>
                  </a:cubicBezTo>
                  <a:cubicBezTo>
                    <a:pt x="276" y="703"/>
                    <a:pt x="256" y="723"/>
                    <a:pt x="232" y="723"/>
                  </a:cubicBezTo>
                  <a:cubicBezTo>
                    <a:pt x="208" y="723"/>
                    <a:pt x="188" y="703"/>
                    <a:pt x="188" y="678"/>
                  </a:cubicBezTo>
                  <a:cubicBezTo>
                    <a:pt x="188" y="581"/>
                    <a:pt x="188" y="581"/>
                    <a:pt x="188" y="581"/>
                  </a:cubicBezTo>
                  <a:cubicBezTo>
                    <a:pt x="149" y="581"/>
                    <a:pt x="149" y="581"/>
                    <a:pt x="149" y="581"/>
                  </a:cubicBezTo>
                  <a:cubicBezTo>
                    <a:pt x="130" y="581"/>
                    <a:pt x="115" y="566"/>
                    <a:pt x="115" y="547"/>
                  </a:cubicBezTo>
                  <a:cubicBezTo>
                    <a:pt x="115" y="228"/>
                    <a:pt x="115" y="228"/>
                    <a:pt x="115" y="228"/>
                  </a:cubicBezTo>
                  <a:lnTo>
                    <a:pt x="505" y="228"/>
                  </a:lnTo>
                  <a:close/>
                  <a:moveTo>
                    <a:pt x="402" y="63"/>
                  </a:moveTo>
                  <a:cubicBezTo>
                    <a:pt x="438" y="11"/>
                    <a:pt x="438" y="11"/>
                    <a:pt x="438" y="11"/>
                  </a:cubicBezTo>
                  <a:cubicBezTo>
                    <a:pt x="440" y="8"/>
                    <a:pt x="439" y="4"/>
                    <a:pt x="437" y="2"/>
                  </a:cubicBezTo>
                  <a:cubicBezTo>
                    <a:pt x="434" y="0"/>
                    <a:pt x="430" y="1"/>
                    <a:pt x="428" y="4"/>
                  </a:cubicBezTo>
                  <a:cubicBezTo>
                    <a:pt x="390" y="59"/>
                    <a:pt x="390" y="59"/>
                    <a:pt x="390" y="59"/>
                  </a:cubicBezTo>
                  <a:cubicBezTo>
                    <a:pt x="365" y="49"/>
                    <a:pt x="338" y="43"/>
                    <a:pt x="309" y="43"/>
                  </a:cubicBezTo>
                  <a:cubicBezTo>
                    <a:pt x="280" y="43"/>
                    <a:pt x="253" y="49"/>
                    <a:pt x="228" y="59"/>
                  </a:cubicBezTo>
                  <a:cubicBezTo>
                    <a:pt x="190" y="4"/>
                    <a:pt x="190" y="4"/>
                    <a:pt x="190" y="4"/>
                  </a:cubicBezTo>
                  <a:cubicBezTo>
                    <a:pt x="188" y="1"/>
                    <a:pt x="184" y="0"/>
                    <a:pt x="181" y="2"/>
                  </a:cubicBezTo>
                  <a:cubicBezTo>
                    <a:pt x="179" y="4"/>
                    <a:pt x="178" y="8"/>
                    <a:pt x="180" y="11"/>
                  </a:cubicBezTo>
                  <a:cubicBezTo>
                    <a:pt x="216" y="63"/>
                    <a:pt x="216" y="63"/>
                    <a:pt x="216" y="63"/>
                  </a:cubicBezTo>
                  <a:cubicBezTo>
                    <a:pt x="159" y="90"/>
                    <a:pt x="119" y="141"/>
                    <a:pt x="114" y="200"/>
                  </a:cubicBezTo>
                  <a:cubicBezTo>
                    <a:pt x="504" y="200"/>
                    <a:pt x="504" y="200"/>
                    <a:pt x="504" y="200"/>
                  </a:cubicBezTo>
                  <a:cubicBezTo>
                    <a:pt x="499" y="141"/>
                    <a:pt x="459" y="90"/>
                    <a:pt x="402" y="63"/>
                  </a:cubicBezTo>
                  <a:close/>
                  <a:moveTo>
                    <a:pt x="227" y="146"/>
                  </a:moveTo>
                  <a:cubicBezTo>
                    <a:pt x="215" y="146"/>
                    <a:pt x="205" y="136"/>
                    <a:pt x="205" y="124"/>
                  </a:cubicBezTo>
                  <a:cubicBezTo>
                    <a:pt x="205" y="113"/>
                    <a:pt x="215" y="103"/>
                    <a:pt x="227" y="103"/>
                  </a:cubicBezTo>
                  <a:cubicBezTo>
                    <a:pt x="239" y="103"/>
                    <a:pt x="248" y="113"/>
                    <a:pt x="248" y="124"/>
                  </a:cubicBezTo>
                  <a:cubicBezTo>
                    <a:pt x="248" y="136"/>
                    <a:pt x="239" y="146"/>
                    <a:pt x="227" y="146"/>
                  </a:cubicBezTo>
                  <a:close/>
                  <a:moveTo>
                    <a:pt x="394" y="146"/>
                  </a:moveTo>
                  <a:cubicBezTo>
                    <a:pt x="382" y="146"/>
                    <a:pt x="373" y="136"/>
                    <a:pt x="373" y="124"/>
                  </a:cubicBezTo>
                  <a:cubicBezTo>
                    <a:pt x="373" y="113"/>
                    <a:pt x="382" y="103"/>
                    <a:pt x="394" y="103"/>
                  </a:cubicBezTo>
                  <a:cubicBezTo>
                    <a:pt x="406" y="103"/>
                    <a:pt x="416" y="113"/>
                    <a:pt x="416" y="124"/>
                  </a:cubicBezTo>
                  <a:cubicBezTo>
                    <a:pt x="416" y="136"/>
                    <a:pt x="406" y="146"/>
                    <a:pt x="394" y="146"/>
                  </a:cubicBezTo>
                  <a:close/>
                </a:path>
              </a:pathLst>
            </a:custGeom>
            <a:solidFill>
              <a:srgbClr val="92D050"/>
            </a:solidFill>
            <a:ln>
              <a:noFill/>
            </a:ln>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48" name="Freeform 47"/>
            <p:cNvSpPr>
              <a:spLocks noChangeAspect="1" noEditPoints="1"/>
            </p:cNvSpPr>
            <p:nvPr/>
          </p:nvSpPr>
          <p:spPr bwMode="black">
            <a:xfrm>
              <a:off x="4933693" y="5545084"/>
              <a:ext cx="384308" cy="382744"/>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rgbClr val="0078D7"/>
            </a:solidFill>
            <a:ln>
              <a:noFill/>
            </a:ln>
            <a:extLst/>
          </p:spPr>
          <p:txBody>
            <a:bodyPr vert="horz" wrap="square" lIns="93260" tIns="46630" rIns="93260" bIns="46630" numCol="1" anchor="t" anchorCtr="0" compatLnSpc="1">
              <a:prstTxWarp prst="textNoShape">
                <a:avLst/>
              </a:prstTxWarp>
            </a:bodyPr>
            <a:lstStyle/>
            <a:p>
              <a:pPr defTabSz="932597"/>
              <a:endParaRPr lang="en-US" sz="1836" dirty="0">
                <a:solidFill>
                  <a:srgbClr val="505050"/>
                </a:solidFill>
              </a:endParaRPr>
            </a:p>
          </p:txBody>
        </p:sp>
        <p:grpSp>
          <p:nvGrpSpPr>
            <p:cNvPr id="49" name="Group 48"/>
            <p:cNvGrpSpPr>
              <a:grpSpLocks noChangeAspect="1"/>
            </p:cNvGrpSpPr>
            <p:nvPr/>
          </p:nvGrpSpPr>
          <p:grpSpPr bwMode="black">
            <a:xfrm>
              <a:off x="7076047" y="5487529"/>
              <a:ext cx="426734" cy="497854"/>
              <a:chOff x="396875" y="1300163"/>
              <a:chExt cx="1162051" cy="1355725"/>
            </a:xfrm>
          </p:grpSpPr>
          <p:sp>
            <p:nvSpPr>
              <p:cNvPr id="50" name="Freeform 49"/>
              <p:cNvSpPr>
                <a:spLocks/>
              </p:cNvSpPr>
              <p:nvPr/>
            </p:nvSpPr>
            <p:spPr bwMode="black">
              <a:xfrm>
                <a:off x="396875" y="1616075"/>
                <a:ext cx="1162051" cy="1039813"/>
              </a:xfrm>
              <a:custGeom>
                <a:avLst/>
                <a:gdLst>
                  <a:gd name="T0" fmla="*/ 455 w 539"/>
                  <a:gd name="T1" fmla="*/ 186 h 482"/>
                  <a:gd name="T2" fmla="*/ 522 w 539"/>
                  <a:gd name="T3" fmla="*/ 67 h 482"/>
                  <a:gd name="T4" fmla="*/ 408 w 539"/>
                  <a:gd name="T5" fmla="*/ 5 h 482"/>
                  <a:gd name="T6" fmla="*/ 288 w 539"/>
                  <a:gd name="T7" fmla="*/ 34 h 482"/>
                  <a:gd name="T8" fmla="*/ 184 w 539"/>
                  <a:gd name="T9" fmla="*/ 7 h 482"/>
                  <a:gd name="T10" fmla="*/ 55 w 539"/>
                  <a:gd name="T11" fmla="*/ 86 h 482"/>
                  <a:gd name="T12" fmla="*/ 95 w 539"/>
                  <a:gd name="T13" fmla="*/ 401 h 482"/>
                  <a:gd name="T14" fmla="*/ 194 w 539"/>
                  <a:gd name="T15" fmla="*/ 480 h 482"/>
                  <a:gd name="T16" fmla="*/ 296 w 539"/>
                  <a:gd name="T17" fmla="*/ 455 h 482"/>
                  <a:gd name="T18" fmla="*/ 400 w 539"/>
                  <a:gd name="T19" fmla="*/ 479 h 482"/>
                  <a:gd name="T20" fmla="*/ 496 w 539"/>
                  <a:gd name="T21" fmla="*/ 402 h 482"/>
                  <a:gd name="T22" fmla="*/ 539 w 539"/>
                  <a:gd name="T23" fmla="*/ 313 h 482"/>
                  <a:gd name="T24" fmla="*/ 455 w 539"/>
                  <a:gd name="T25" fmla="*/ 186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9" h="482">
                    <a:moveTo>
                      <a:pt x="455" y="186"/>
                    </a:moveTo>
                    <a:cubicBezTo>
                      <a:pt x="454" y="107"/>
                      <a:pt x="519" y="69"/>
                      <a:pt x="522" y="67"/>
                    </a:cubicBezTo>
                    <a:cubicBezTo>
                      <a:pt x="485" y="13"/>
                      <a:pt x="428" y="6"/>
                      <a:pt x="408" y="5"/>
                    </a:cubicBezTo>
                    <a:cubicBezTo>
                      <a:pt x="359" y="0"/>
                      <a:pt x="312" y="34"/>
                      <a:pt x="288" y="34"/>
                    </a:cubicBezTo>
                    <a:cubicBezTo>
                      <a:pt x="263" y="34"/>
                      <a:pt x="225" y="6"/>
                      <a:pt x="184" y="7"/>
                    </a:cubicBezTo>
                    <a:cubicBezTo>
                      <a:pt x="131" y="8"/>
                      <a:pt x="82" y="38"/>
                      <a:pt x="55" y="86"/>
                    </a:cubicBezTo>
                    <a:cubicBezTo>
                      <a:pt x="0" y="182"/>
                      <a:pt x="41" y="323"/>
                      <a:pt x="95" y="401"/>
                    </a:cubicBezTo>
                    <a:cubicBezTo>
                      <a:pt x="121" y="439"/>
                      <a:pt x="153" y="482"/>
                      <a:pt x="194" y="480"/>
                    </a:cubicBezTo>
                    <a:cubicBezTo>
                      <a:pt x="234" y="479"/>
                      <a:pt x="248" y="455"/>
                      <a:pt x="296" y="455"/>
                    </a:cubicBezTo>
                    <a:cubicBezTo>
                      <a:pt x="344" y="454"/>
                      <a:pt x="358" y="480"/>
                      <a:pt x="400" y="479"/>
                    </a:cubicBezTo>
                    <a:cubicBezTo>
                      <a:pt x="443" y="478"/>
                      <a:pt x="470" y="440"/>
                      <a:pt x="496" y="402"/>
                    </a:cubicBezTo>
                    <a:cubicBezTo>
                      <a:pt x="526" y="358"/>
                      <a:pt x="538" y="315"/>
                      <a:pt x="539" y="313"/>
                    </a:cubicBezTo>
                    <a:cubicBezTo>
                      <a:pt x="538" y="313"/>
                      <a:pt x="456" y="281"/>
                      <a:pt x="455" y="186"/>
                    </a:cubicBezTo>
                  </a:path>
                </a:pathLst>
              </a:custGeom>
              <a:solidFill>
                <a:schemeClr val="accent6"/>
              </a:solidFill>
              <a:ln>
                <a:noFill/>
              </a:ln>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51" name="Freeform 50"/>
              <p:cNvSpPr>
                <a:spLocks/>
              </p:cNvSpPr>
              <p:nvPr/>
            </p:nvSpPr>
            <p:spPr bwMode="black">
              <a:xfrm>
                <a:off x="996950" y="1300163"/>
                <a:ext cx="288925" cy="317500"/>
              </a:xfrm>
              <a:custGeom>
                <a:avLst/>
                <a:gdLst>
                  <a:gd name="T0" fmla="*/ 98 w 134"/>
                  <a:gd name="T1" fmla="*/ 100 h 147"/>
                  <a:gd name="T2" fmla="*/ 130 w 134"/>
                  <a:gd name="T3" fmla="*/ 0 h 147"/>
                  <a:gd name="T4" fmla="*/ 38 w 134"/>
                  <a:gd name="T5" fmla="*/ 47 h 147"/>
                  <a:gd name="T6" fmla="*/ 5 w 134"/>
                  <a:gd name="T7" fmla="*/ 144 h 147"/>
                  <a:gd name="T8" fmla="*/ 98 w 134"/>
                  <a:gd name="T9" fmla="*/ 100 h 147"/>
                </a:gdLst>
                <a:ahLst/>
                <a:cxnLst>
                  <a:cxn ang="0">
                    <a:pos x="T0" y="T1"/>
                  </a:cxn>
                  <a:cxn ang="0">
                    <a:pos x="T2" y="T3"/>
                  </a:cxn>
                  <a:cxn ang="0">
                    <a:pos x="T4" y="T5"/>
                  </a:cxn>
                  <a:cxn ang="0">
                    <a:pos x="T6" y="T7"/>
                  </a:cxn>
                  <a:cxn ang="0">
                    <a:pos x="T8" y="T9"/>
                  </a:cxn>
                </a:cxnLst>
                <a:rect l="0" t="0" r="r" b="b"/>
                <a:pathLst>
                  <a:path w="134" h="147">
                    <a:moveTo>
                      <a:pt x="98" y="100"/>
                    </a:moveTo>
                    <a:cubicBezTo>
                      <a:pt x="120" y="73"/>
                      <a:pt x="134" y="36"/>
                      <a:pt x="130" y="0"/>
                    </a:cubicBezTo>
                    <a:cubicBezTo>
                      <a:pt x="99" y="1"/>
                      <a:pt x="61" y="21"/>
                      <a:pt x="38" y="47"/>
                    </a:cubicBezTo>
                    <a:cubicBezTo>
                      <a:pt x="18" y="71"/>
                      <a:pt x="0" y="108"/>
                      <a:pt x="5" y="144"/>
                    </a:cubicBezTo>
                    <a:cubicBezTo>
                      <a:pt x="40" y="147"/>
                      <a:pt x="76" y="126"/>
                      <a:pt x="98" y="100"/>
                    </a:cubicBezTo>
                  </a:path>
                </a:pathLst>
              </a:custGeom>
              <a:solidFill>
                <a:schemeClr val="accent6"/>
              </a:solidFill>
              <a:ln>
                <a:noFill/>
              </a:ln>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pic>
          <p:nvPicPr>
            <p:cNvPr id="2050" name="Picture 2" descr="http://iran-python.ir/images/python_logo.png"/>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4707240" y="6217447"/>
              <a:ext cx="1364974" cy="39610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mean.io/system/assets/img/logos/nodejs.png"/>
            <p:cNvPicPr>
              <a:picLocks noChangeAspect="1" noChangeArrowheads="1"/>
            </p:cNvPicPr>
            <p:nvPr/>
          </p:nvPicPr>
          <p:blipFill>
            <a:blip r:embed="rId7" cstate="print">
              <a:extLst>
                <a:ext uri="{28A0092B-C50C-407E-A947-70E740481C1C}">
                  <a14:useLocalDpi xmlns:a14="http://schemas.microsoft.com/office/drawing/2010/main"/>
                </a:ext>
              </a:extLst>
            </a:blip>
            <a:srcRect/>
            <a:stretch>
              <a:fillRect/>
            </a:stretch>
          </p:blipFill>
          <p:spPr bwMode="auto">
            <a:xfrm>
              <a:off x="6500073" y="6153593"/>
              <a:ext cx="1229161" cy="33033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 name="Group 34"/>
          <p:cNvGrpSpPr/>
          <p:nvPr/>
        </p:nvGrpSpPr>
        <p:grpSpPr>
          <a:xfrm>
            <a:off x="8504237" y="5652914"/>
            <a:ext cx="3605625" cy="1066801"/>
            <a:chOff x="8565839" y="5478462"/>
            <a:chExt cx="3605625" cy="1066801"/>
          </a:xfrm>
        </p:grpSpPr>
        <p:pic>
          <p:nvPicPr>
            <p:cNvPr id="13" name="Picture 12"/>
            <p:cNvPicPr>
              <a:picLocks noChangeAspect="1"/>
            </p:cNvPicPr>
            <p:nvPr/>
          </p:nvPicPr>
          <p:blipFill>
            <a:blip r:embed="rId8" cstate="print">
              <a:duotone>
                <a:schemeClr val="accent6">
                  <a:shade val="45000"/>
                  <a:satMod val="135000"/>
                </a:schemeClr>
                <a:prstClr val="white"/>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a:ext>
              </a:extLst>
            </a:blip>
            <a:stretch>
              <a:fillRect/>
            </a:stretch>
          </p:blipFill>
          <p:spPr>
            <a:xfrm>
              <a:off x="9335914" y="5606307"/>
              <a:ext cx="941121" cy="385860"/>
            </a:xfrm>
            <a:prstGeom prst="rect">
              <a:avLst/>
            </a:prstGeom>
            <a:noFill/>
          </p:spPr>
        </p:pic>
        <p:pic>
          <p:nvPicPr>
            <p:cNvPr id="2056" name="Picture 8" descr="http://social.technet.microsoft.com/wiki/resized-image.ashx/__size/550x0/__key/communityserver-wikis-components-files/00-00-00-00-05/7206.Msdn_5F00_logo.png"/>
            <p:cNvPicPr>
              <a:picLocks noChangeAspect="1" noChangeArrowheads="1"/>
            </p:cNvPicPr>
            <p:nvPr/>
          </p:nvPicPr>
          <p:blipFill>
            <a:blip r:embed="rId10" cstate="print">
              <a:extLst>
                <a:ext uri="{28A0092B-C50C-407E-A947-70E740481C1C}">
                  <a14:useLocalDpi xmlns:a14="http://schemas.microsoft.com/office/drawing/2010/main"/>
                </a:ext>
              </a:extLst>
            </a:blip>
            <a:srcRect/>
            <a:stretch>
              <a:fillRect/>
            </a:stretch>
          </p:blipFill>
          <p:spPr bwMode="auto">
            <a:xfrm>
              <a:off x="8565839" y="6012235"/>
              <a:ext cx="1470798" cy="449262"/>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https://upload.wikimedia.org/wikipedia/en/d/d3/UserVoice_logo.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175778" y="6063102"/>
              <a:ext cx="1946070" cy="482161"/>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http://i.imgur.com/pszAeGh.png"/>
            <p:cNvPicPr>
              <a:picLocks noChangeAspect="1" noChangeArrowheads="1"/>
            </p:cNvPicPr>
            <p:nvPr/>
          </p:nvPicPr>
          <p:blipFill>
            <a:blip r:embed="rId12" cstate="print">
              <a:extLst>
                <a:ext uri="{28A0092B-C50C-407E-A947-70E740481C1C}">
                  <a14:useLocalDpi xmlns:a14="http://schemas.microsoft.com/office/drawing/2010/main"/>
                </a:ext>
              </a:extLst>
            </a:blip>
            <a:srcRect/>
            <a:stretch>
              <a:fillRect/>
            </a:stretch>
          </p:blipFill>
          <p:spPr bwMode="auto">
            <a:xfrm>
              <a:off x="10469757" y="5478462"/>
              <a:ext cx="1701707" cy="42708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62483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childTnLst>
                                </p:cTn>
                              </p:par>
                              <p:par>
                                <p:cTn id="12" presetID="2" presetClass="entr" presetSubtype="4" fill="hold" nodeType="withEffect">
                                  <p:stCondLst>
                                    <p:cond delay="50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300" fill="hold"/>
                                        <p:tgtEl>
                                          <p:spTgt spid="9"/>
                                        </p:tgtEl>
                                        <p:attrNameLst>
                                          <p:attrName>ppt_x</p:attrName>
                                        </p:attrNameLst>
                                      </p:cBhvr>
                                      <p:tavLst>
                                        <p:tav tm="0">
                                          <p:val>
                                            <p:strVal val="#ppt_x"/>
                                          </p:val>
                                        </p:tav>
                                        <p:tav tm="100000">
                                          <p:val>
                                            <p:strVal val="#ppt_x"/>
                                          </p:val>
                                        </p:tav>
                                      </p:tavLst>
                                    </p:anim>
                                    <p:anim calcmode="lin" valueType="num">
                                      <p:cBhvr additive="base">
                                        <p:cTn id="15" dur="300" fill="hold"/>
                                        <p:tgtEl>
                                          <p:spTgt spid="9"/>
                                        </p:tgtEl>
                                        <p:attrNameLst>
                                          <p:attrName>ppt_y</p:attrName>
                                        </p:attrNameLst>
                                      </p:cBhvr>
                                      <p:tavLst>
                                        <p:tav tm="0">
                                          <p:val>
                                            <p:strVal val="1+#ppt_h/2"/>
                                          </p:val>
                                        </p:tav>
                                        <p:tav tm="100000">
                                          <p:val>
                                            <p:strVal val="#ppt_y"/>
                                          </p:val>
                                        </p:tav>
                                      </p:tavLst>
                                    </p:anim>
                                  </p:childTnLst>
                                </p:cTn>
                              </p:par>
                            </p:childTnLst>
                          </p:cTn>
                        </p:par>
                        <p:par>
                          <p:cTn id="16" fill="hold">
                            <p:stCondLst>
                              <p:cond delay="800"/>
                            </p:stCondLst>
                            <p:childTnLst>
                              <p:par>
                                <p:cTn id="17" presetID="2" presetClass="entr" presetSubtype="2" fill="hold" grpId="0" nodeType="after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500" fill="hold"/>
                                        <p:tgtEl>
                                          <p:spTgt spid="26"/>
                                        </p:tgtEl>
                                        <p:attrNameLst>
                                          <p:attrName>ppt_x</p:attrName>
                                        </p:attrNameLst>
                                      </p:cBhvr>
                                      <p:tavLst>
                                        <p:tav tm="0">
                                          <p:val>
                                            <p:strVal val="1+#ppt_w/2"/>
                                          </p:val>
                                        </p:tav>
                                        <p:tav tm="100000">
                                          <p:val>
                                            <p:strVal val="#ppt_x"/>
                                          </p:val>
                                        </p:tav>
                                      </p:tavLst>
                                    </p:anim>
                                    <p:anim calcmode="lin" valueType="num">
                                      <p:cBhvr additive="base">
                                        <p:cTn id="20" dur="500" fill="hold"/>
                                        <p:tgtEl>
                                          <p:spTgt spid="26"/>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25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par>
                                <p:cTn id="24" presetID="2" presetClass="entr" presetSubtype="4" fill="hold" nodeType="withEffect">
                                  <p:stCondLst>
                                    <p:cond delay="500"/>
                                  </p:stCondLst>
                                  <p:childTnLst>
                                    <p:set>
                                      <p:cBhvr>
                                        <p:cTn id="25" dur="1" fill="hold">
                                          <p:stCondLst>
                                            <p:cond delay="0"/>
                                          </p:stCondLst>
                                        </p:cTn>
                                        <p:tgtEl>
                                          <p:spTgt spid="34"/>
                                        </p:tgtEl>
                                        <p:attrNameLst>
                                          <p:attrName>style.visibility</p:attrName>
                                        </p:attrNameLst>
                                      </p:cBhvr>
                                      <p:to>
                                        <p:strVal val="visible"/>
                                      </p:to>
                                    </p:set>
                                    <p:anim calcmode="lin" valueType="num">
                                      <p:cBhvr additive="base">
                                        <p:cTn id="26" dur="300" fill="hold"/>
                                        <p:tgtEl>
                                          <p:spTgt spid="34"/>
                                        </p:tgtEl>
                                        <p:attrNameLst>
                                          <p:attrName>ppt_x</p:attrName>
                                        </p:attrNameLst>
                                      </p:cBhvr>
                                      <p:tavLst>
                                        <p:tav tm="0">
                                          <p:val>
                                            <p:strVal val="#ppt_x"/>
                                          </p:val>
                                        </p:tav>
                                        <p:tav tm="100000">
                                          <p:val>
                                            <p:strVal val="#ppt_x"/>
                                          </p:val>
                                        </p:tav>
                                      </p:tavLst>
                                    </p:anim>
                                    <p:anim calcmode="lin" valueType="num">
                                      <p:cBhvr additive="base">
                                        <p:cTn id="27" dur="300" fill="hold"/>
                                        <p:tgtEl>
                                          <p:spTgt spid="34"/>
                                        </p:tgtEl>
                                        <p:attrNameLst>
                                          <p:attrName>ppt_y</p:attrName>
                                        </p:attrNameLst>
                                      </p:cBhvr>
                                      <p:tavLst>
                                        <p:tav tm="0">
                                          <p:val>
                                            <p:strVal val="1+#ppt_h/2"/>
                                          </p:val>
                                        </p:tav>
                                        <p:tav tm="100000">
                                          <p:val>
                                            <p:strVal val="#ppt_y"/>
                                          </p:val>
                                        </p:tav>
                                      </p:tavLst>
                                    </p:anim>
                                  </p:childTnLst>
                                </p:cTn>
                              </p:par>
                            </p:childTnLst>
                          </p:cTn>
                        </p:par>
                        <p:par>
                          <p:cTn id="28" fill="hold">
                            <p:stCondLst>
                              <p:cond delay="1600"/>
                            </p:stCondLst>
                            <p:childTnLst>
                              <p:par>
                                <p:cTn id="29" presetID="2" presetClass="entr" presetSubtype="2" fill="hold" grpId="0" nodeType="after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additive="base">
                                        <p:cTn id="31" dur="500" fill="hold"/>
                                        <p:tgtEl>
                                          <p:spTgt spid="27"/>
                                        </p:tgtEl>
                                        <p:attrNameLst>
                                          <p:attrName>ppt_x</p:attrName>
                                        </p:attrNameLst>
                                      </p:cBhvr>
                                      <p:tavLst>
                                        <p:tav tm="0">
                                          <p:val>
                                            <p:strVal val="1+#ppt_w/2"/>
                                          </p:val>
                                        </p:tav>
                                        <p:tav tm="100000">
                                          <p:val>
                                            <p:strVal val="#ppt_x"/>
                                          </p:val>
                                        </p:tav>
                                      </p:tavLst>
                                    </p:anim>
                                    <p:anim calcmode="lin" valueType="num">
                                      <p:cBhvr additive="base">
                                        <p:cTn id="32" dur="500" fill="hold"/>
                                        <p:tgtEl>
                                          <p:spTgt spid="27"/>
                                        </p:tgtEl>
                                        <p:attrNameLst>
                                          <p:attrName>ppt_y</p:attrName>
                                        </p:attrNameLst>
                                      </p:cBhvr>
                                      <p:tavLst>
                                        <p:tav tm="0">
                                          <p:val>
                                            <p:strVal val="#ppt_y"/>
                                          </p:val>
                                        </p:tav>
                                        <p:tav tm="100000">
                                          <p:val>
                                            <p:strVal val="#ppt_y"/>
                                          </p:val>
                                        </p:tav>
                                      </p:tavLst>
                                    </p:anim>
                                  </p:childTnLst>
                                </p:cTn>
                              </p:par>
                              <p:par>
                                <p:cTn id="33" presetID="10" presetClass="entr" presetSubtype="0" fill="hold" nodeType="withEffect">
                                  <p:stCondLst>
                                    <p:cond delay="250"/>
                                  </p:stCondLst>
                                  <p:childTnLst>
                                    <p:set>
                                      <p:cBhvr>
                                        <p:cTn id="34" dur="1" fill="hold">
                                          <p:stCondLst>
                                            <p:cond delay="0"/>
                                          </p:stCondLst>
                                        </p:cTn>
                                        <p:tgtEl>
                                          <p:spTgt spid="33">
                                            <p:txEl>
                                              <p:pRg st="0" end="0"/>
                                            </p:txEl>
                                          </p:spTgt>
                                        </p:tgtEl>
                                        <p:attrNameLst>
                                          <p:attrName>style.visibility</p:attrName>
                                        </p:attrNameLst>
                                      </p:cBhvr>
                                      <p:to>
                                        <p:strVal val="visible"/>
                                      </p:to>
                                    </p:set>
                                    <p:animEffect transition="in" filter="fade">
                                      <p:cBhvr>
                                        <p:cTn id="35" dur="500"/>
                                        <p:tgtEl>
                                          <p:spTgt spid="33">
                                            <p:txEl>
                                              <p:pRg st="0" end="0"/>
                                            </p:txEl>
                                          </p:spTgt>
                                        </p:tgtEl>
                                      </p:cBhvr>
                                    </p:animEffect>
                                  </p:childTnLst>
                                </p:cTn>
                              </p:par>
                              <p:par>
                                <p:cTn id="36" presetID="10" presetClass="entr" presetSubtype="0" fill="hold" nodeType="withEffect">
                                  <p:stCondLst>
                                    <p:cond delay="250"/>
                                  </p:stCondLst>
                                  <p:childTnLst>
                                    <p:set>
                                      <p:cBhvr>
                                        <p:cTn id="37" dur="1" fill="hold">
                                          <p:stCondLst>
                                            <p:cond delay="0"/>
                                          </p:stCondLst>
                                        </p:cTn>
                                        <p:tgtEl>
                                          <p:spTgt spid="33">
                                            <p:txEl>
                                              <p:pRg st="1" end="1"/>
                                            </p:txEl>
                                          </p:spTgt>
                                        </p:tgtEl>
                                        <p:attrNameLst>
                                          <p:attrName>style.visibility</p:attrName>
                                        </p:attrNameLst>
                                      </p:cBhvr>
                                      <p:to>
                                        <p:strVal val="visible"/>
                                      </p:to>
                                    </p:set>
                                    <p:animEffect transition="in" filter="fade">
                                      <p:cBhvr>
                                        <p:cTn id="38" dur="500"/>
                                        <p:tgtEl>
                                          <p:spTgt spid="33">
                                            <p:txEl>
                                              <p:pRg st="1" end="1"/>
                                            </p:txEl>
                                          </p:spTgt>
                                        </p:tgtEl>
                                      </p:cBhvr>
                                    </p:animEffect>
                                  </p:childTnLst>
                                </p:cTn>
                              </p:par>
                              <p:par>
                                <p:cTn id="39" presetID="2" presetClass="entr" presetSubtype="4" fill="hold" nodeType="withEffect">
                                  <p:stCondLst>
                                    <p:cond delay="500"/>
                                  </p:stCondLst>
                                  <p:childTnLst>
                                    <p:set>
                                      <p:cBhvr>
                                        <p:cTn id="40" dur="1" fill="hold">
                                          <p:stCondLst>
                                            <p:cond delay="0"/>
                                          </p:stCondLst>
                                        </p:cTn>
                                        <p:tgtEl>
                                          <p:spTgt spid="35"/>
                                        </p:tgtEl>
                                        <p:attrNameLst>
                                          <p:attrName>style.visibility</p:attrName>
                                        </p:attrNameLst>
                                      </p:cBhvr>
                                      <p:to>
                                        <p:strVal val="visible"/>
                                      </p:to>
                                    </p:set>
                                    <p:anim calcmode="lin" valueType="num">
                                      <p:cBhvr additive="base">
                                        <p:cTn id="41" dur="300" fill="hold"/>
                                        <p:tgtEl>
                                          <p:spTgt spid="35"/>
                                        </p:tgtEl>
                                        <p:attrNameLst>
                                          <p:attrName>ppt_x</p:attrName>
                                        </p:attrNameLst>
                                      </p:cBhvr>
                                      <p:tavLst>
                                        <p:tav tm="0">
                                          <p:val>
                                            <p:strVal val="#ppt_x"/>
                                          </p:val>
                                        </p:tav>
                                        <p:tav tm="100000">
                                          <p:val>
                                            <p:strVal val="#ppt_x"/>
                                          </p:val>
                                        </p:tav>
                                      </p:tavLst>
                                    </p:anim>
                                    <p:anim calcmode="lin" valueType="num">
                                      <p:cBhvr additive="base">
                                        <p:cTn id="42" dur="3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8" grpId="0" animBg="1"/>
      <p:bldP spid="26" grpId="0" animBg="1"/>
      <p:bldP spid="2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Rectangle 182"/>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p:cNvGrpSpPr/>
          <p:nvPr/>
        </p:nvGrpSpPr>
        <p:grpSpPr>
          <a:xfrm>
            <a:off x="680827" y="370483"/>
            <a:ext cx="3784810" cy="769441"/>
            <a:chOff x="680827" y="370483"/>
            <a:chExt cx="3784810" cy="769441"/>
          </a:xfrm>
        </p:grpSpPr>
        <p:sp>
          <p:nvSpPr>
            <p:cNvPr id="116" name="Rectangle 115"/>
            <p:cNvSpPr/>
            <p:nvPr/>
          </p:nvSpPr>
          <p:spPr>
            <a:xfrm>
              <a:off x="1356203" y="370483"/>
              <a:ext cx="3109434" cy="769441"/>
            </a:xfrm>
            <a:prstGeom prst="rect">
              <a:avLst/>
            </a:prstGeom>
            <a:no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Knowledge</a:t>
              </a:r>
            </a:p>
          </p:txBody>
        </p:sp>
        <p:sp>
          <p:nvSpPr>
            <p:cNvPr id="115" name="Freeform 5"/>
            <p:cNvSpPr>
              <a:spLocks/>
            </p:cNvSpPr>
            <p:nvPr/>
          </p:nvSpPr>
          <p:spPr bwMode="auto">
            <a:xfrm>
              <a:off x="680827" y="458609"/>
              <a:ext cx="660611" cy="660611"/>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2" name="Group 1"/>
          <p:cNvGrpSpPr/>
          <p:nvPr/>
        </p:nvGrpSpPr>
        <p:grpSpPr>
          <a:xfrm>
            <a:off x="385794" y="369793"/>
            <a:ext cx="4079843" cy="775986"/>
            <a:chOff x="385794" y="369793"/>
            <a:chExt cx="4079843" cy="775986"/>
          </a:xfrm>
        </p:grpSpPr>
        <p:sp>
          <p:nvSpPr>
            <p:cNvPr id="123" name="Rectangle 122"/>
            <p:cNvSpPr/>
            <p:nvPr/>
          </p:nvSpPr>
          <p:spPr>
            <a:xfrm>
              <a:off x="385794" y="458609"/>
              <a:ext cx="1066799" cy="6606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p:cNvSpPr/>
            <p:nvPr/>
          </p:nvSpPr>
          <p:spPr>
            <a:xfrm>
              <a:off x="1356203" y="369793"/>
              <a:ext cx="3109434" cy="769441"/>
            </a:xfrm>
            <a:prstGeom prst="rect">
              <a:avLst/>
            </a:prstGeom>
            <a:solidFill>
              <a:schemeClr val="accent1"/>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Search</a:t>
              </a:r>
            </a:p>
          </p:txBody>
        </p:sp>
        <p:grpSp>
          <p:nvGrpSpPr>
            <p:cNvPr id="117" name="Group 116"/>
            <p:cNvGrpSpPr/>
            <p:nvPr/>
          </p:nvGrpSpPr>
          <p:grpSpPr>
            <a:xfrm>
              <a:off x="610542" y="462540"/>
              <a:ext cx="730895" cy="683239"/>
              <a:chOff x="10905951" y="3353835"/>
              <a:chExt cx="537571" cy="528489"/>
            </a:xfrm>
          </p:grpSpPr>
          <p:sp>
            <p:nvSpPr>
              <p:cNvPr id="118" name="Oval 13"/>
              <p:cNvSpPr>
                <a:spLocks noChangeArrowheads="1"/>
              </p:cNvSpPr>
              <p:nvPr/>
            </p:nvSpPr>
            <p:spPr bwMode="auto">
              <a:xfrm>
                <a:off x="11016824" y="3353835"/>
                <a:ext cx="426698" cy="42669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120" name="Freeform 14"/>
              <p:cNvSpPr>
                <a:spLocks/>
              </p:cNvSpPr>
              <p:nvPr/>
            </p:nvSpPr>
            <p:spPr bwMode="auto">
              <a:xfrm>
                <a:off x="10905951" y="3702829"/>
                <a:ext cx="179495"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grpSp>
        <p:nvGrpSpPr>
          <p:cNvPr id="182" name="Group 181"/>
          <p:cNvGrpSpPr/>
          <p:nvPr/>
        </p:nvGrpSpPr>
        <p:grpSpPr>
          <a:xfrm>
            <a:off x="10255831" y="2704728"/>
            <a:ext cx="1600200" cy="1600200"/>
            <a:chOff x="10270699" y="2704728"/>
            <a:chExt cx="1600200" cy="1600200"/>
          </a:xfrm>
        </p:grpSpPr>
        <p:sp>
          <p:nvSpPr>
            <p:cNvPr id="27" name="Rectangle 26"/>
            <p:cNvSpPr/>
            <p:nvPr/>
          </p:nvSpPr>
          <p:spPr>
            <a:xfrm>
              <a:off x="10270699" y="2704728"/>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1" name="Group 180"/>
            <p:cNvGrpSpPr/>
            <p:nvPr/>
          </p:nvGrpSpPr>
          <p:grpSpPr>
            <a:xfrm>
              <a:off x="10499067" y="2976928"/>
              <a:ext cx="1143464" cy="1055801"/>
              <a:chOff x="10499067" y="2976928"/>
              <a:chExt cx="1143464" cy="1055801"/>
            </a:xfrm>
          </p:grpSpPr>
          <p:grpSp>
            <p:nvGrpSpPr>
              <p:cNvPr id="110" name="Group 109"/>
              <p:cNvGrpSpPr/>
              <p:nvPr/>
            </p:nvGrpSpPr>
            <p:grpSpPr>
              <a:xfrm>
                <a:off x="10499067" y="2976928"/>
                <a:ext cx="1143464" cy="1055801"/>
                <a:chOff x="5587334" y="5524242"/>
                <a:chExt cx="528992" cy="488437"/>
              </a:xfrm>
            </p:grpSpPr>
            <p:sp>
              <p:nvSpPr>
                <p:cNvPr id="111"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5" name="Group 174"/>
              <p:cNvGrpSpPr/>
              <p:nvPr/>
            </p:nvGrpSpPr>
            <p:grpSpPr>
              <a:xfrm rot="3600000">
                <a:off x="10972033" y="3318014"/>
                <a:ext cx="370344" cy="228378"/>
                <a:chOff x="2813051" y="1889126"/>
                <a:chExt cx="285750" cy="176212"/>
              </a:xfrm>
            </p:grpSpPr>
            <p:sp>
              <p:nvSpPr>
                <p:cNvPr id="176" name="Freeform 164"/>
                <p:cNvSpPr>
                  <a:spLocks/>
                </p:cNvSpPr>
                <p:nvPr/>
              </p:nvSpPr>
              <p:spPr bwMode="auto">
                <a:xfrm>
                  <a:off x="2938463" y="2027238"/>
                  <a:ext cx="36513" cy="38100"/>
                </a:xfrm>
                <a:custGeom>
                  <a:avLst/>
                  <a:gdLst>
                    <a:gd name="T0" fmla="*/ 8 w 10"/>
                    <a:gd name="T1" fmla="*/ 8 h 10"/>
                    <a:gd name="T2" fmla="*/ 8 w 10"/>
                    <a:gd name="T3" fmla="*/ 2 h 10"/>
                    <a:gd name="T4" fmla="*/ 2 w 10"/>
                    <a:gd name="T5" fmla="*/ 2 h 10"/>
                    <a:gd name="T6" fmla="*/ 2 w 10"/>
                    <a:gd name="T7" fmla="*/ 8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10" y="7"/>
                        <a:pt x="10" y="3"/>
                        <a:pt x="8" y="2"/>
                      </a:cubicBezTo>
                      <a:cubicBezTo>
                        <a:pt x="7" y="0"/>
                        <a:pt x="3" y="0"/>
                        <a:pt x="2" y="2"/>
                      </a:cubicBezTo>
                      <a:cubicBezTo>
                        <a:pt x="0" y="3"/>
                        <a:pt x="0" y="7"/>
                        <a:pt x="2" y="8"/>
                      </a:cubicBezTo>
                      <a:cubicBezTo>
                        <a:pt x="3" y="10"/>
                        <a:pt x="7" y="10"/>
                        <a:pt x="8" y="8"/>
                      </a:cubicBezTo>
                      <a:close/>
                    </a:path>
                  </a:pathLst>
                </a:custGeom>
                <a:solidFill>
                  <a:srgbClr val="FFFFFF"/>
                </a:solidFill>
                <a:ln w="11113" cap="rnd">
                  <a:no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7" name="Freeform 191"/>
                <p:cNvSpPr>
                  <a:spLocks/>
                </p:cNvSpPr>
                <p:nvPr/>
              </p:nvSpPr>
              <p:spPr bwMode="auto">
                <a:xfrm>
                  <a:off x="2813051" y="1889126"/>
                  <a:ext cx="285750" cy="77788"/>
                </a:xfrm>
                <a:custGeom>
                  <a:avLst/>
                  <a:gdLst>
                    <a:gd name="T0" fmla="*/ 76 w 76"/>
                    <a:gd name="T1" fmla="*/ 21 h 21"/>
                    <a:gd name="T2" fmla="*/ 38 w 76"/>
                    <a:gd name="T3" fmla="*/ 0 h 21"/>
                    <a:gd name="T4" fmla="*/ 0 w 76"/>
                    <a:gd name="T5" fmla="*/ 21 h 21"/>
                  </a:gdLst>
                  <a:ahLst/>
                  <a:cxnLst>
                    <a:cxn ang="0">
                      <a:pos x="T0" y="T1"/>
                    </a:cxn>
                    <a:cxn ang="0">
                      <a:pos x="T2" y="T3"/>
                    </a:cxn>
                    <a:cxn ang="0">
                      <a:pos x="T4" y="T5"/>
                    </a:cxn>
                  </a:cxnLst>
                  <a:rect l="0" t="0" r="r" b="b"/>
                  <a:pathLst>
                    <a:path w="76" h="21">
                      <a:moveTo>
                        <a:pt x="76" y="21"/>
                      </a:moveTo>
                      <a:cubicBezTo>
                        <a:pt x="68" y="8"/>
                        <a:pt x="54" y="0"/>
                        <a:pt x="38" y="0"/>
                      </a:cubicBezTo>
                      <a:cubicBezTo>
                        <a:pt x="22" y="0"/>
                        <a:pt x="8" y="8"/>
                        <a:pt x="0" y="21"/>
                      </a:cubicBezTo>
                    </a:path>
                  </a:pathLst>
                </a:custGeom>
                <a:noFill/>
                <a:ln w="11113"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 name="Freeform 192"/>
                <p:cNvSpPr>
                  <a:spLocks/>
                </p:cNvSpPr>
                <p:nvPr/>
              </p:nvSpPr>
              <p:spPr bwMode="auto">
                <a:xfrm>
                  <a:off x="2813051" y="1889126"/>
                  <a:ext cx="285750" cy="77788"/>
                </a:xfrm>
                <a:custGeom>
                  <a:avLst/>
                  <a:gdLst>
                    <a:gd name="T0" fmla="*/ 76 w 76"/>
                    <a:gd name="T1" fmla="*/ 21 h 21"/>
                    <a:gd name="T2" fmla="*/ 38 w 76"/>
                    <a:gd name="T3" fmla="*/ 0 h 21"/>
                    <a:gd name="T4" fmla="*/ 0 w 76"/>
                    <a:gd name="T5" fmla="*/ 21 h 21"/>
                  </a:gdLst>
                  <a:ahLst/>
                  <a:cxnLst>
                    <a:cxn ang="0">
                      <a:pos x="T0" y="T1"/>
                    </a:cxn>
                    <a:cxn ang="0">
                      <a:pos x="T2" y="T3"/>
                    </a:cxn>
                    <a:cxn ang="0">
                      <a:pos x="T4" y="T5"/>
                    </a:cxn>
                  </a:cxnLst>
                  <a:rect l="0" t="0" r="r" b="b"/>
                  <a:pathLst>
                    <a:path w="76" h="21">
                      <a:moveTo>
                        <a:pt x="76" y="21"/>
                      </a:moveTo>
                      <a:cubicBezTo>
                        <a:pt x="68" y="8"/>
                        <a:pt x="54" y="0"/>
                        <a:pt x="38" y="0"/>
                      </a:cubicBezTo>
                      <a:cubicBezTo>
                        <a:pt x="22" y="0"/>
                        <a:pt x="8" y="8"/>
                        <a:pt x="0" y="21"/>
                      </a:cubicBezTo>
                    </a:path>
                  </a:pathLst>
                </a:custGeom>
                <a:noFill/>
                <a:ln w="19050"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 name="Freeform 193"/>
                <p:cNvSpPr>
                  <a:spLocks/>
                </p:cNvSpPr>
                <p:nvPr/>
              </p:nvSpPr>
              <p:spPr bwMode="auto">
                <a:xfrm>
                  <a:off x="2881131" y="1955922"/>
                  <a:ext cx="150813" cy="41275"/>
                </a:xfrm>
                <a:custGeom>
                  <a:avLst/>
                  <a:gdLst>
                    <a:gd name="T0" fmla="*/ 40 w 40"/>
                    <a:gd name="T1" fmla="*/ 11 h 11"/>
                    <a:gd name="T2" fmla="*/ 20 w 40"/>
                    <a:gd name="T3" fmla="*/ 0 h 11"/>
                    <a:gd name="T4" fmla="*/ 0 w 40"/>
                    <a:gd name="T5" fmla="*/ 11 h 11"/>
                  </a:gdLst>
                  <a:ahLst/>
                  <a:cxnLst>
                    <a:cxn ang="0">
                      <a:pos x="T0" y="T1"/>
                    </a:cxn>
                    <a:cxn ang="0">
                      <a:pos x="T2" y="T3"/>
                    </a:cxn>
                    <a:cxn ang="0">
                      <a:pos x="T4" y="T5"/>
                    </a:cxn>
                  </a:cxnLst>
                  <a:rect l="0" t="0" r="r" b="b"/>
                  <a:pathLst>
                    <a:path w="40" h="11">
                      <a:moveTo>
                        <a:pt x="40" y="11"/>
                      </a:moveTo>
                      <a:cubicBezTo>
                        <a:pt x="36" y="4"/>
                        <a:pt x="28" y="0"/>
                        <a:pt x="20" y="0"/>
                      </a:cubicBezTo>
                      <a:cubicBezTo>
                        <a:pt x="12" y="0"/>
                        <a:pt x="4" y="4"/>
                        <a:pt x="0" y="11"/>
                      </a:cubicBezTo>
                    </a:path>
                  </a:pathLst>
                </a:custGeom>
                <a:noFill/>
                <a:ln w="19050"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174" name="Group 173"/>
          <p:cNvGrpSpPr/>
          <p:nvPr/>
        </p:nvGrpSpPr>
        <p:grpSpPr>
          <a:xfrm>
            <a:off x="5420715" y="2704730"/>
            <a:ext cx="1600200" cy="1600200"/>
            <a:chOff x="5435583" y="2704730"/>
            <a:chExt cx="1600200" cy="1600200"/>
          </a:xfrm>
        </p:grpSpPr>
        <p:sp>
          <p:nvSpPr>
            <p:cNvPr id="65" name="Rectangle 64"/>
            <p:cNvSpPr/>
            <p:nvPr/>
          </p:nvSpPr>
          <p:spPr>
            <a:xfrm>
              <a:off x="5435583"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3" name="Group 172"/>
            <p:cNvGrpSpPr/>
            <p:nvPr/>
          </p:nvGrpSpPr>
          <p:grpSpPr>
            <a:xfrm>
              <a:off x="5663951" y="2976930"/>
              <a:ext cx="1143464" cy="1055801"/>
              <a:chOff x="5663951" y="2976930"/>
              <a:chExt cx="1143464" cy="1055801"/>
            </a:xfrm>
          </p:grpSpPr>
          <p:grpSp>
            <p:nvGrpSpPr>
              <p:cNvPr id="102" name="Group 101"/>
              <p:cNvGrpSpPr/>
              <p:nvPr/>
            </p:nvGrpSpPr>
            <p:grpSpPr>
              <a:xfrm>
                <a:off x="5663951" y="2976930"/>
                <a:ext cx="1143464" cy="1055801"/>
                <a:chOff x="5587334" y="5524242"/>
                <a:chExt cx="528992" cy="488437"/>
              </a:xfrm>
            </p:grpSpPr>
            <p:sp>
              <p:nvSpPr>
                <p:cNvPr id="103"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1" name="Group 170"/>
              <p:cNvGrpSpPr/>
              <p:nvPr/>
            </p:nvGrpSpPr>
            <p:grpSpPr>
              <a:xfrm>
                <a:off x="6131283" y="3227584"/>
                <a:ext cx="391754" cy="391754"/>
                <a:chOff x="7391912" y="2003937"/>
                <a:chExt cx="592547" cy="592547"/>
              </a:xfrm>
            </p:grpSpPr>
            <p:sp>
              <p:nvSpPr>
                <p:cNvPr id="169" name="Freeform 168"/>
                <p:cNvSpPr/>
                <p:nvPr/>
              </p:nvSpPr>
              <p:spPr>
                <a:xfrm>
                  <a:off x="7675954" y="2003937"/>
                  <a:ext cx="24463" cy="167091"/>
                </a:xfrm>
                <a:custGeom>
                  <a:avLst/>
                  <a:gdLst>
                    <a:gd name="connsiteX0" fmla="*/ 0 w 24463"/>
                    <a:gd name="connsiteY0" fmla="*/ 0 h 167091"/>
                    <a:gd name="connsiteX1" fmla="*/ 24463 w 24463"/>
                    <a:gd name="connsiteY1" fmla="*/ 0 h 167091"/>
                    <a:gd name="connsiteX2" fmla="*/ 24463 w 24463"/>
                    <a:gd name="connsiteY2" fmla="*/ 167091 h 167091"/>
                    <a:gd name="connsiteX3" fmla="*/ 12231 w 24463"/>
                    <a:gd name="connsiteY3" fmla="*/ 164621 h 167091"/>
                    <a:gd name="connsiteX4" fmla="*/ 0 w 24463"/>
                    <a:gd name="connsiteY4" fmla="*/ 167090 h 167091"/>
                    <a:gd name="connsiteX5" fmla="*/ 0 w 24463"/>
                    <a:gd name="connsiteY5" fmla="*/ 0 h 167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63" h="167091">
                      <a:moveTo>
                        <a:pt x="0" y="0"/>
                      </a:moveTo>
                      <a:lnTo>
                        <a:pt x="24463" y="0"/>
                      </a:lnTo>
                      <a:lnTo>
                        <a:pt x="24463" y="167091"/>
                      </a:lnTo>
                      <a:lnTo>
                        <a:pt x="12231" y="164621"/>
                      </a:lnTo>
                      <a:lnTo>
                        <a:pt x="0" y="16709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7391912" y="2287979"/>
                  <a:ext cx="167091" cy="24463"/>
                </a:xfrm>
                <a:custGeom>
                  <a:avLst/>
                  <a:gdLst>
                    <a:gd name="connsiteX0" fmla="*/ 0 w 167091"/>
                    <a:gd name="connsiteY0" fmla="*/ 0 h 24463"/>
                    <a:gd name="connsiteX1" fmla="*/ 167091 w 167091"/>
                    <a:gd name="connsiteY1" fmla="*/ 0 h 24463"/>
                    <a:gd name="connsiteX2" fmla="*/ 164621 w 167091"/>
                    <a:gd name="connsiteY2" fmla="*/ 12231 h 24463"/>
                    <a:gd name="connsiteX3" fmla="*/ 167091 w 167091"/>
                    <a:gd name="connsiteY3" fmla="*/ 24463 h 24463"/>
                    <a:gd name="connsiteX4" fmla="*/ 0 w 167091"/>
                    <a:gd name="connsiteY4" fmla="*/ 24463 h 24463"/>
                    <a:gd name="connsiteX5" fmla="*/ 0 w 167091"/>
                    <a:gd name="connsiteY5" fmla="*/ 0 h 24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1" h="24463">
                      <a:moveTo>
                        <a:pt x="0" y="0"/>
                      </a:moveTo>
                      <a:lnTo>
                        <a:pt x="167091" y="0"/>
                      </a:lnTo>
                      <a:lnTo>
                        <a:pt x="164621" y="12231"/>
                      </a:lnTo>
                      <a:lnTo>
                        <a:pt x="167091" y="24463"/>
                      </a:lnTo>
                      <a:lnTo>
                        <a:pt x="0" y="2446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Freeform 164"/>
                <p:cNvSpPr/>
                <p:nvPr/>
              </p:nvSpPr>
              <p:spPr>
                <a:xfrm>
                  <a:off x="7817368" y="2287979"/>
                  <a:ext cx="167091" cy="24463"/>
                </a:xfrm>
                <a:custGeom>
                  <a:avLst/>
                  <a:gdLst>
                    <a:gd name="connsiteX0" fmla="*/ 0 w 167091"/>
                    <a:gd name="connsiteY0" fmla="*/ 0 h 24463"/>
                    <a:gd name="connsiteX1" fmla="*/ 167091 w 167091"/>
                    <a:gd name="connsiteY1" fmla="*/ 0 h 24463"/>
                    <a:gd name="connsiteX2" fmla="*/ 167091 w 167091"/>
                    <a:gd name="connsiteY2" fmla="*/ 24463 h 24463"/>
                    <a:gd name="connsiteX3" fmla="*/ 0 w 167091"/>
                    <a:gd name="connsiteY3" fmla="*/ 24463 h 24463"/>
                    <a:gd name="connsiteX4" fmla="*/ 2469 w 167091"/>
                    <a:gd name="connsiteY4" fmla="*/ 12231 h 24463"/>
                    <a:gd name="connsiteX5" fmla="*/ 0 w 167091"/>
                    <a:gd name="connsiteY5" fmla="*/ 0 h 24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1" h="24463">
                      <a:moveTo>
                        <a:pt x="0" y="0"/>
                      </a:moveTo>
                      <a:lnTo>
                        <a:pt x="167091" y="0"/>
                      </a:lnTo>
                      <a:lnTo>
                        <a:pt x="167091" y="24463"/>
                      </a:lnTo>
                      <a:lnTo>
                        <a:pt x="0" y="24463"/>
                      </a:lnTo>
                      <a:lnTo>
                        <a:pt x="2469" y="12231"/>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Freeform 161"/>
                <p:cNvSpPr/>
                <p:nvPr/>
              </p:nvSpPr>
              <p:spPr>
                <a:xfrm>
                  <a:off x="7675954" y="2429393"/>
                  <a:ext cx="24463" cy="167091"/>
                </a:xfrm>
                <a:custGeom>
                  <a:avLst/>
                  <a:gdLst>
                    <a:gd name="connsiteX0" fmla="*/ 24463 w 24463"/>
                    <a:gd name="connsiteY0" fmla="*/ 0 h 167091"/>
                    <a:gd name="connsiteX1" fmla="*/ 24463 w 24463"/>
                    <a:gd name="connsiteY1" fmla="*/ 167091 h 167091"/>
                    <a:gd name="connsiteX2" fmla="*/ 0 w 24463"/>
                    <a:gd name="connsiteY2" fmla="*/ 167091 h 167091"/>
                    <a:gd name="connsiteX3" fmla="*/ 0 w 24463"/>
                    <a:gd name="connsiteY3" fmla="*/ 0 h 167091"/>
                    <a:gd name="connsiteX4" fmla="*/ 12231 w 24463"/>
                    <a:gd name="connsiteY4" fmla="*/ 2469 h 167091"/>
                    <a:gd name="connsiteX5" fmla="*/ 24463 w 24463"/>
                    <a:gd name="connsiteY5" fmla="*/ 0 h 167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63" h="167091">
                      <a:moveTo>
                        <a:pt x="24463" y="0"/>
                      </a:moveTo>
                      <a:lnTo>
                        <a:pt x="24463" y="167091"/>
                      </a:lnTo>
                      <a:lnTo>
                        <a:pt x="0" y="167091"/>
                      </a:lnTo>
                      <a:lnTo>
                        <a:pt x="0" y="0"/>
                      </a:lnTo>
                      <a:lnTo>
                        <a:pt x="12231" y="2469"/>
                      </a:lnTo>
                      <a:lnTo>
                        <a:pt x="2446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59" name="Group 158"/>
          <p:cNvGrpSpPr/>
          <p:nvPr/>
        </p:nvGrpSpPr>
        <p:grpSpPr>
          <a:xfrm>
            <a:off x="3003157" y="2704730"/>
            <a:ext cx="1600200" cy="1600200"/>
            <a:chOff x="3018025" y="2704730"/>
            <a:chExt cx="1600200" cy="1600200"/>
          </a:xfrm>
        </p:grpSpPr>
        <p:sp>
          <p:nvSpPr>
            <p:cNvPr id="58" name="Rectangle 57"/>
            <p:cNvSpPr/>
            <p:nvPr/>
          </p:nvSpPr>
          <p:spPr>
            <a:xfrm>
              <a:off x="3018025"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p:cNvGrpSpPr/>
            <p:nvPr/>
          </p:nvGrpSpPr>
          <p:grpSpPr>
            <a:xfrm>
              <a:off x="3246393" y="2976930"/>
              <a:ext cx="1143464" cy="1055801"/>
              <a:chOff x="3246393" y="2976930"/>
              <a:chExt cx="1143464" cy="1055801"/>
            </a:xfrm>
          </p:grpSpPr>
          <p:grpSp>
            <p:nvGrpSpPr>
              <p:cNvPr id="97" name="Group 96"/>
              <p:cNvGrpSpPr/>
              <p:nvPr/>
            </p:nvGrpSpPr>
            <p:grpSpPr>
              <a:xfrm>
                <a:off x="3246393" y="2976930"/>
                <a:ext cx="1143464" cy="1055801"/>
                <a:chOff x="5587334" y="5524242"/>
                <a:chExt cx="528992" cy="488437"/>
              </a:xfrm>
            </p:grpSpPr>
            <p:sp>
              <p:nvSpPr>
                <p:cNvPr id="98"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1"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53" name="Freeform 152"/>
              <p:cNvSpPr/>
              <p:nvPr/>
            </p:nvSpPr>
            <p:spPr>
              <a:xfrm>
                <a:off x="3729143" y="3442053"/>
                <a:ext cx="350019" cy="69338"/>
              </a:xfrm>
              <a:custGeom>
                <a:avLst/>
                <a:gdLst>
                  <a:gd name="connsiteX0" fmla="*/ 0 w 480641"/>
                  <a:gd name="connsiteY0" fmla="*/ 0 h 95214"/>
                  <a:gd name="connsiteX1" fmla="*/ 19663 w 480641"/>
                  <a:gd name="connsiteY1" fmla="*/ 0 h 95214"/>
                  <a:gd name="connsiteX2" fmla="*/ 19663 w 480641"/>
                  <a:gd name="connsiteY2" fmla="*/ 75551 h 95214"/>
                  <a:gd name="connsiteX3" fmla="*/ 460978 w 480641"/>
                  <a:gd name="connsiteY3" fmla="*/ 75551 h 95214"/>
                  <a:gd name="connsiteX4" fmla="*/ 460978 w 480641"/>
                  <a:gd name="connsiteY4" fmla="*/ 0 h 95214"/>
                  <a:gd name="connsiteX5" fmla="*/ 480641 w 480641"/>
                  <a:gd name="connsiteY5" fmla="*/ 0 h 95214"/>
                  <a:gd name="connsiteX6" fmla="*/ 480641 w 480641"/>
                  <a:gd name="connsiteY6" fmla="*/ 95214 h 95214"/>
                  <a:gd name="connsiteX7" fmla="*/ 0 w 480641"/>
                  <a:gd name="connsiteY7" fmla="*/ 95214 h 95214"/>
                  <a:gd name="connsiteX8" fmla="*/ 0 w 480641"/>
                  <a:gd name="connsiteY8" fmla="*/ 0 h 9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641" h="95214">
                    <a:moveTo>
                      <a:pt x="0" y="0"/>
                    </a:moveTo>
                    <a:lnTo>
                      <a:pt x="19663" y="0"/>
                    </a:lnTo>
                    <a:lnTo>
                      <a:pt x="19663" y="75551"/>
                    </a:lnTo>
                    <a:lnTo>
                      <a:pt x="460978" y="75551"/>
                    </a:lnTo>
                    <a:lnTo>
                      <a:pt x="460978" y="0"/>
                    </a:lnTo>
                    <a:lnTo>
                      <a:pt x="480641" y="0"/>
                    </a:lnTo>
                    <a:lnTo>
                      <a:pt x="480641" y="95214"/>
                    </a:lnTo>
                    <a:lnTo>
                      <a:pt x="0" y="95214"/>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43" name="Group 142"/>
          <p:cNvGrpSpPr/>
          <p:nvPr/>
        </p:nvGrpSpPr>
        <p:grpSpPr>
          <a:xfrm>
            <a:off x="585599" y="2704730"/>
            <a:ext cx="1600200" cy="1600200"/>
            <a:chOff x="600467" y="2704730"/>
            <a:chExt cx="1600200" cy="1600200"/>
          </a:xfrm>
        </p:grpSpPr>
        <p:sp>
          <p:nvSpPr>
            <p:cNvPr id="51" name="Rectangle 50"/>
            <p:cNvSpPr/>
            <p:nvPr/>
          </p:nvSpPr>
          <p:spPr>
            <a:xfrm>
              <a:off x="600467" y="2704730"/>
              <a:ext cx="16002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2" name="Group 141"/>
            <p:cNvGrpSpPr/>
            <p:nvPr/>
          </p:nvGrpSpPr>
          <p:grpSpPr>
            <a:xfrm>
              <a:off x="828835" y="2976930"/>
              <a:ext cx="1143464" cy="1055801"/>
              <a:chOff x="828835" y="2976930"/>
              <a:chExt cx="1143464" cy="1055801"/>
            </a:xfrm>
          </p:grpSpPr>
          <p:grpSp>
            <p:nvGrpSpPr>
              <p:cNvPr id="8" name="Group 7"/>
              <p:cNvGrpSpPr/>
              <p:nvPr/>
            </p:nvGrpSpPr>
            <p:grpSpPr>
              <a:xfrm>
                <a:off x="828835" y="2976930"/>
                <a:ext cx="1143464" cy="1055801"/>
                <a:chOff x="5587334" y="5524242"/>
                <a:chExt cx="528992" cy="488437"/>
              </a:xfrm>
            </p:grpSpPr>
            <p:sp>
              <p:nvSpPr>
                <p:cNvPr id="93"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39" name="Group 138"/>
              <p:cNvGrpSpPr/>
              <p:nvPr/>
            </p:nvGrpSpPr>
            <p:grpSpPr>
              <a:xfrm>
                <a:off x="1347762" y="3280047"/>
                <a:ext cx="281778" cy="281854"/>
                <a:chOff x="3018024" y="1820862"/>
                <a:chExt cx="685613" cy="685800"/>
              </a:xfrm>
            </p:grpSpPr>
            <p:sp>
              <p:nvSpPr>
                <p:cNvPr id="128" name="Freeform 127"/>
                <p:cNvSpPr/>
                <p:nvPr/>
              </p:nvSpPr>
              <p:spPr>
                <a:xfrm rot="16200000">
                  <a:off x="3018025" y="1820861"/>
                  <a:ext cx="255067" cy="255069"/>
                </a:xfrm>
                <a:custGeom>
                  <a:avLst/>
                  <a:gdLst>
                    <a:gd name="connsiteX0" fmla="*/ 255067 w 255067"/>
                    <a:gd name="connsiteY0" fmla="*/ 0 h 255069"/>
                    <a:gd name="connsiteX1" fmla="*/ 255066 w 255067"/>
                    <a:gd name="connsiteY1" fmla="*/ 255069 h 255069"/>
                    <a:gd name="connsiteX2" fmla="*/ 224534 w 255067"/>
                    <a:gd name="connsiteY2" fmla="*/ 255069 h 255069"/>
                    <a:gd name="connsiteX3" fmla="*/ 224535 w 255067"/>
                    <a:gd name="connsiteY3" fmla="*/ 30532 h 255069"/>
                    <a:gd name="connsiteX4" fmla="*/ 0 w 255067"/>
                    <a:gd name="connsiteY4" fmla="*/ 30532 h 255069"/>
                    <a:gd name="connsiteX5" fmla="*/ 0 w 255067"/>
                    <a:gd name="connsiteY5" fmla="*/ 0 h 255069"/>
                    <a:gd name="connsiteX6" fmla="*/ 255067 w 255067"/>
                    <a:gd name="connsiteY6" fmla="*/ 0 h 25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9">
                      <a:moveTo>
                        <a:pt x="255067" y="0"/>
                      </a:moveTo>
                      <a:lnTo>
                        <a:pt x="255066" y="255069"/>
                      </a:lnTo>
                      <a:lnTo>
                        <a:pt x="224534" y="255069"/>
                      </a:lnTo>
                      <a:lnTo>
                        <a:pt x="224535" y="30532"/>
                      </a:lnTo>
                      <a:lnTo>
                        <a:pt x="0" y="30532"/>
                      </a:lnTo>
                      <a:lnTo>
                        <a:pt x="0" y="0"/>
                      </a:lnTo>
                      <a:lnTo>
                        <a:pt x="25506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126"/>
                <p:cNvSpPr/>
                <p:nvPr/>
              </p:nvSpPr>
              <p:spPr>
                <a:xfrm rot="16200000">
                  <a:off x="3448570" y="1820863"/>
                  <a:ext cx="255067" cy="255066"/>
                </a:xfrm>
                <a:custGeom>
                  <a:avLst/>
                  <a:gdLst>
                    <a:gd name="connsiteX0" fmla="*/ 255067 w 255067"/>
                    <a:gd name="connsiteY0" fmla="*/ 0 h 255066"/>
                    <a:gd name="connsiteX1" fmla="*/ 255067 w 255067"/>
                    <a:gd name="connsiteY1" fmla="*/ 255066 h 255066"/>
                    <a:gd name="connsiteX2" fmla="*/ 0 w 255067"/>
                    <a:gd name="connsiteY2" fmla="*/ 255066 h 255066"/>
                    <a:gd name="connsiteX3" fmla="*/ 0 w 255067"/>
                    <a:gd name="connsiteY3" fmla="*/ 224534 h 255066"/>
                    <a:gd name="connsiteX4" fmla="*/ 224535 w 255067"/>
                    <a:gd name="connsiteY4" fmla="*/ 224534 h 255066"/>
                    <a:gd name="connsiteX5" fmla="*/ 224535 w 255067"/>
                    <a:gd name="connsiteY5" fmla="*/ 0 h 255066"/>
                    <a:gd name="connsiteX6" fmla="*/ 255067 w 255067"/>
                    <a:gd name="connsiteY6" fmla="*/ 0 h 255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6">
                      <a:moveTo>
                        <a:pt x="255067" y="0"/>
                      </a:moveTo>
                      <a:lnTo>
                        <a:pt x="255067" y="255066"/>
                      </a:lnTo>
                      <a:lnTo>
                        <a:pt x="0" y="255066"/>
                      </a:lnTo>
                      <a:lnTo>
                        <a:pt x="0" y="224534"/>
                      </a:lnTo>
                      <a:lnTo>
                        <a:pt x="224535" y="224534"/>
                      </a:lnTo>
                      <a:lnTo>
                        <a:pt x="224535" y="0"/>
                      </a:lnTo>
                      <a:lnTo>
                        <a:pt x="25506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rot="16200000">
                  <a:off x="3018025" y="2251594"/>
                  <a:ext cx="255067" cy="255069"/>
                </a:xfrm>
                <a:custGeom>
                  <a:avLst/>
                  <a:gdLst>
                    <a:gd name="connsiteX0" fmla="*/ 255067 w 255067"/>
                    <a:gd name="connsiteY0" fmla="*/ 0 h 255069"/>
                    <a:gd name="connsiteX1" fmla="*/ 255067 w 255067"/>
                    <a:gd name="connsiteY1" fmla="*/ 30532 h 255069"/>
                    <a:gd name="connsiteX2" fmla="*/ 30532 w 255067"/>
                    <a:gd name="connsiteY2" fmla="*/ 30532 h 255069"/>
                    <a:gd name="connsiteX3" fmla="*/ 30532 w 255067"/>
                    <a:gd name="connsiteY3" fmla="*/ 255069 h 255069"/>
                    <a:gd name="connsiteX4" fmla="*/ 0 w 255067"/>
                    <a:gd name="connsiteY4" fmla="*/ 255069 h 255069"/>
                    <a:gd name="connsiteX5" fmla="*/ 0 w 255067"/>
                    <a:gd name="connsiteY5" fmla="*/ 0 h 255069"/>
                    <a:gd name="connsiteX6" fmla="*/ 255067 w 255067"/>
                    <a:gd name="connsiteY6" fmla="*/ 0 h 25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9">
                      <a:moveTo>
                        <a:pt x="255067" y="0"/>
                      </a:moveTo>
                      <a:lnTo>
                        <a:pt x="255067" y="30532"/>
                      </a:lnTo>
                      <a:lnTo>
                        <a:pt x="30532" y="30532"/>
                      </a:lnTo>
                      <a:lnTo>
                        <a:pt x="30532" y="255069"/>
                      </a:lnTo>
                      <a:lnTo>
                        <a:pt x="0" y="255069"/>
                      </a:lnTo>
                      <a:lnTo>
                        <a:pt x="0" y="0"/>
                      </a:lnTo>
                      <a:lnTo>
                        <a:pt x="25506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rot="16200000">
                  <a:off x="3448570" y="2251595"/>
                  <a:ext cx="255067" cy="255066"/>
                </a:xfrm>
                <a:custGeom>
                  <a:avLst/>
                  <a:gdLst>
                    <a:gd name="connsiteX0" fmla="*/ 255067 w 255067"/>
                    <a:gd name="connsiteY0" fmla="*/ 224534 h 255066"/>
                    <a:gd name="connsiteX1" fmla="*/ 255067 w 255067"/>
                    <a:gd name="connsiteY1" fmla="*/ 255066 h 255066"/>
                    <a:gd name="connsiteX2" fmla="*/ 0 w 255067"/>
                    <a:gd name="connsiteY2" fmla="*/ 255066 h 255066"/>
                    <a:gd name="connsiteX3" fmla="*/ 0 w 255067"/>
                    <a:gd name="connsiteY3" fmla="*/ 0 h 255066"/>
                    <a:gd name="connsiteX4" fmla="*/ 30532 w 255067"/>
                    <a:gd name="connsiteY4" fmla="*/ 0 h 255066"/>
                    <a:gd name="connsiteX5" fmla="*/ 30532 w 255067"/>
                    <a:gd name="connsiteY5" fmla="*/ 224534 h 255066"/>
                    <a:gd name="connsiteX6" fmla="*/ 255067 w 255067"/>
                    <a:gd name="connsiteY6" fmla="*/ 224534 h 255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6">
                      <a:moveTo>
                        <a:pt x="255067" y="224534"/>
                      </a:moveTo>
                      <a:lnTo>
                        <a:pt x="255067" y="255066"/>
                      </a:lnTo>
                      <a:lnTo>
                        <a:pt x="0" y="255066"/>
                      </a:lnTo>
                      <a:lnTo>
                        <a:pt x="0" y="0"/>
                      </a:lnTo>
                      <a:lnTo>
                        <a:pt x="30532" y="0"/>
                      </a:lnTo>
                      <a:lnTo>
                        <a:pt x="30532" y="224534"/>
                      </a:lnTo>
                      <a:lnTo>
                        <a:pt x="255067" y="22453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0" name="Group 9"/>
          <p:cNvGrpSpPr/>
          <p:nvPr/>
        </p:nvGrpSpPr>
        <p:grpSpPr>
          <a:xfrm>
            <a:off x="7838273" y="2704730"/>
            <a:ext cx="1600200" cy="1600200"/>
            <a:chOff x="7853141" y="2704730"/>
            <a:chExt cx="1600200" cy="1600200"/>
          </a:xfrm>
        </p:grpSpPr>
        <p:sp>
          <p:nvSpPr>
            <p:cNvPr id="72" name="Rectangle 71"/>
            <p:cNvSpPr/>
            <p:nvPr/>
          </p:nvSpPr>
          <p:spPr>
            <a:xfrm>
              <a:off x="785314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p:cNvGrpSpPr/>
            <p:nvPr/>
          </p:nvGrpSpPr>
          <p:grpSpPr>
            <a:xfrm>
              <a:off x="8081509" y="2976930"/>
              <a:ext cx="1143464" cy="1055801"/>
              <a:chOff x="8081509" y="2976930"/>
              <a:chExt cx="1143464" cy="1055801"/>
            </a:xfrm>
          </p:grpSpPr>
          <p:grpSp>
            <p:nvGrpSpPr>
              <p:cNvPr id="106" name="Group 105"/>
              <p:cNvGrpSpPr/>
              <p:nvPr/>
            </p:nvGrpSpPr>
            <p:grpSpPr>
              <a:xfrm>
                <a:off x="8081509" y="2976930"/>
                <a:ext cx="1143464" cy="1055801"/>
                <a:chOff x="5587334" y="5524242"/>
                <a:chExt cx="528992" cy="488437"/>
              </a:xfrm>
            </p:grpSpPr>
            <p:sp>
              <p:nvSpPr>
                <p:cNvPr id="107"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14" name="Isosceles Triangle 113"/>
              <p:cNvSpPr/>
              <p:nvPr/>
            </p:nvSpPr>
            <p:spPr>
              <a:xfrm rot="5400000">
                <a:off x="8634444" y="3305527"/>
                <a:ext cx="292478" cy="25213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3" name="Group 32"/>
          <p:cNvGrpSpPr/>
          <p:nvPr/>
        </p:nvGrpSpPr>
        <p:grpSpPr>
          <a:xfrm>
            <a:off x="286494" y="4327635"/>
            <a:ext cx="2198407" cy="1344001"/>
            <a:chOff x="301362" y="4327635"/>
            <a:chExt cx="2198407" cy="1344001"/>
          </a:xfrm>
        </p:grpSpPr>
        <p:sp>
          <p:nvSpPr>
            <p:cNvPr id="34" name="TextBox 33"/>
            <p:cNvSpPr txBox="1"/>
            <p:nvPr/>
          </p:nvSpPr>
          <p:spPr>
            <a:xfrm>
              <a:off x="301362" y="4327635"/>
              <a:ext cx="219840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Web Search API</a:t>
              </a:r>
            </a:p>
          </p:txBody>
        </p:sp>
        <p:sp>
          <p:nvSpPr>
            <p:cNvPr id="35" name="Rectangle 34"/>
            <p:cNvSpPr/>
            <p:nvPr/>
          </p:nvSpPr>
          <p:spPr>
            <a:xfrm>
              <a:off x="301362" y="5108405"/>
              <a:ext cx="2198407" cy="563231"/>
            </a:xfrm>
            <a:prstGeom prst="rect">
              <a:avLst/>
            </a:prstGeom>
          </p:spPr>
          <p:txBody>
            <a:bodyPr wrap="square">
              <a:spAutoFit/>
            </a:bodyPr>
            <a:lstStyle/>
            <a:p>
              <a:pPr algn="ctr">
                <a:lnSpc>
                  <a:spcPct val="90000"/>
                </a:lnSpc>
                <a:spcAft>
                  <a:spcPts val="600"/>
                </a:spcAft>
              </a:pPr>
              <a:r>
                <a:rPr lang="en-US" sz="1700" dirty="0">
                  <a:solidFill>
                    <a:schemeClr val="accent6"/>
                  </a:solidFill>
                </a:rPr>
                <a:t>Connect powerful search to your apps</a:t>
              </a:r>
            </a:p>
          </p:txBody>
        </p:sp>
      </p:grpSp>
      <p:grpSp>
        <p:nvGrpSpPr>
          <p:cNvPr id="36" name="Group 35"/>
          <p:cNvGrpSpPr/>
          <p:nvPr/>
        </p:nvGrpSpPr>
        <p:grpSpPr>
          <a:xfrm>
            <a:off x="7534163" y="4327634"/>
            <a:ext cx="2198407" cy="1579451"/>
            <a:chOff x="7555860" y="4327634"/>
            <a:chExt cx="2198407" cy="1579451"/>
          </a:xfrm>
        </p:grpSpPr>
        <p:sp>
          <p:nvSpPr>
            <p:cNvPr id="37" name="TextBox 36"/>
            <p:cNvSpPr txBox="1"/>
            <p:nvPr/>
          </p:nvSpPr>
          <p:spPr>
            <a:xfrm>
              <a:off x="7555860" y="4327634"/>
              <a:ext cx="219840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Video Search API</a:t>
              </a:r>
            </a:p>
          </p:txBody>
        </p:sp>
        <p:sp>
          <p:nvSpPr>
            <p:cNvPr id="38" name="Rectangle 37"/>
            <p:cNvSpPr/>
            <p:nvPr/>
          </p:nvSpPr>
          <p:spPr>
            <a:xfrm>
              <a:off x="7555860"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Trending videos, detailed metadata, and rich results</a:t>
              </a:r>
            </a:p>
          </p:txBody>
        </p:sp>
      </p:grpSp>
      <p:grpSp>
        <p:nvGrpSpPr>
          <p:cNvPr id="39" name="Group 38"/>
          <p:cNvGrpSpPr/>
          <p:nvPr/>
        </p:nvGrpSpPr>
        <p:grpSpPr>
          <a:xfrm>
            <a:off x="2596187" y="4327635"/>
            <a:ext cx="2418248" cy="1579450"/>
            <a:chOff x="2611055" y="4327635"/>
            <a:chExt cx="2418248" cy="1579450"/>
          </a:xfrm>
        </p:grpSpPr>
        <p:sp>
          <p:nvSpPr>
            <p:cNvPr id="40" name="TextBox 39"/>
            <p:cNvSpPr txBox="1"/>
            <p:nvPr/>
          </p:nvSpPr>
          <p:spPr>
            <a:xfrm>
              <a:off x="2611055" y="4327635"/>
              <a:ext cx="2418248"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Autosuggest API</a:t>
              </a:r>
            </a:p>
          </p:txBody>
        </p:sp>
        <p:sp>
          <p:nvSpPr>
            <p:cNvPr id="41" name="Rectangle 40"/>
            <p:cNvSpPr/>
            <p:nvPr/>
          </p:nvSpPr>
          <p:spPr>
            <a:xfrm>
              <a:off x="2611055" y="5108405"/>
              <a:ext cx="2418248" cy="798680"/>
            </a:xfrm>
            <a:prstGeom prst="rect">
              <a:avLst/>
            </a:prstGeom>
          </p:spPr>
          <p:txBody>
            <a:bodyPr wrap="square">
              <a:spAutoFit/>
            </a:bodyPr>
            <a:lstStyle/>
            <a:p>
              <a:pPr algn="ctr">
                <a:lnSpc>
                  <a:spcPct val="90000"/>
                </a:lnSpc>
                <a:spcAft>
                  <a:spcPts val="600"/>
                </a:spcAft>
              </a:pPr>
              <a:r>
                <a:rPr lang="en-US" sz="1700" dirty="0">
                  <a:solidFill>
                    <a:schemeClr val="accent6"/>
                  </a:solidFill>
                </a:rPr>
                <a:t>Give your app intelligent autosuggest options for searches</a:t>
              </a:r>
            </a:p>
          </p:txBody>
        </p:sp>
      </p:grpSp>
      <p:grpSp>
        <p:nvGrpSpPr>
          <p:cNvPr id="42" name="Group 41"/>
          <p:cNvGrpSpPr/>
          <p:nvPr/>
        </p:nvGrpSpPr>
        <p:grpSpPr>
          <a:xfrm>
            <a:off x="5009113" y="4327635"/>
            <a:ext cx="2418248" cy="1579450"/>
            <a:chOff x="5009113" y="4327635"/>
            <a:chExt cx="2418248" cy="1579450"/>
          </a:xfrm>
        </p:grpSpPr>
        <p:sp>
          <p:nvSpPr>
            <p:cNvPr id="43" name="TextBox 42"/>
            <p:cNvSpPr txBox="1"/>
            <p:nvPr/>
          </p:nvSpPr>
          <p:spPr>
            <a:xfrm>
              <a:off x="5009113" y="4327635"/>
              <a:ext cx="2418248"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Image Search API</a:t>
              </a:r>
            </a:p>
          </p:txBody>
        </p:sp>
        <p:sp>
          <p:nvSpPr>
            <p:cNvPr id="44" name="Rectangle 43"/>
            <p:cNvSpPr/>
            <p:nvPr/>
          </p:nvSpPr>
          <p:spPr>
            <a:xfrm>
              <a:off x="5119034"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Bring advanced image and metadata search to your app</a:t>
              </a:r>
            </a:p>
          </p:txBody>
        </p:sp>
      </p:grpSp>
      <p:grpSp>
        <p:nvGrpSpPr>
          <p:cNvPr id="47" name="Group 46"/>
          <p:cNvGrpSpPr/>
          <p:nvPr/>
        </p:nvGrpSpPr>
        <p:grpSpPr>
          <a:xfrm>
            <a:off x="9961875" y="4327632"/>
            <a:ext cx="2198407" cy="1579451"/>
            <a:chOff x="9971594" y="4327632"/>
            <a:chExt cx="2198407" cy="1579451"/>
          </a:xfrm>
        </p:grpSpPr>
        <p:sp>
          <p:nvSpPr>
            <p:cNvPr id="48" name="TextBox 47"/>
            <p:cNvSpPr txBox="1"/>
            <p:nvPr/>
          </p:nvSpPr>
          <p:spPr>
            <a:xfrm>
              <a:off x="10071521" y="4327632"/>
              <a:ext cx="1998552"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News Search API</a:t>
              </a:r>
            </a:p>
          </p:txBody>
        </p:sp>
        <p:sp>
          <p:nvSpPr>
            <p:cNvPr id="49" name="Rectangle 48"/>
            <p:cNvSpPr/>
            <p:nvPr/>
          </p:nvSpPr>
          <p:spPr>
            <a:xfrm>
              <a:off x="9971594" y="5108403"/>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Link your users to robust and timely news searches</a:t>
              </a:r>
            </a:p>
          </p:txBody>
        </p:sp>
      </p:grpSp>
    </p:spTree>
    <p:extLst>
      <p:ext uri="{BB962C8B-B14F-4D97-AF65-F5344CB8AC3E}">
        <p14:creationId xmlns:p14="http://schemas.microsoft.com/office/powerpoint/2010/main" val="1649976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95"/>
                                        </p:tgtEl>
                                      </p:cBhvr>
                                    </p:animEffect>
                                    <p:anim calcmode="lin" valueType="num">
                                      <p:cBhvr>
                                        <p:cTn id="7" dur="300"/>
                                        <p:tgtEl>
                                          <p:spTgt spid="95"/>
                                        </p:tgtEl>
                                        <p:attrNameLst>
                                          <p:attrName>ppt_x</p:attrName>
                                        </p:attrNameLst>
                                      </p:cBhvr>
                                      <p:tavLst>
                                        <p:tav tm="0">
                                          <p:val>
                                            <p:strVal val="ppt_x"/>
                                          </p:val>
                                        </p:tav>
                                        <p:tav tm="100000">
                                          <p:val>
                                            <p:strVal val="ppt_x"/>
                                          </p:val>
                                        </p:tav>
                                      </p:tavLst>
                                    </p:anim>
                                    <p:anim calcmode="lin" valueType="num">
                                      <p:cBhvr>
                                        <p:cTn id="8" dur="300"/>
                                        <p:tgtEl>
                                          <p:spTgt spid="95"/>
                                        </p:tgtEl>
                                        <p:attrNameLst>
                                          <p:attrName>ppt_y</p:attrName>
                                        </p:attrNameLst>
                                      </p:cBhvr>
                                      <p:tavLst>
                                        <p:tav tm="0">
                                          <p:val>
                                            <p:strVal val="ppt_y"/>
                                          </p:val>
                                        </p:tav>
                                        <p:tav tm="100000">
                                          <p:val>
                                            <p:strVal val="ppt_y+.1"/>
                                          </p:val>
                                        </p:tav>
                                      </p:tavLst>
                                    </p:anim>
                                    <p:set>
                                      <p:cBhvr>
                                        <p:cTn id="9" dur="1" fill="hold">
                                          <p:stCondLst>
                                            <p:cond delay="299"/>
                                          </p:stCondLst>
                                        </p:cTn>
                                        <p:tgtEl>
                                          <p:spTgt spid="95"/>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300"/>
                                        <p:tgtEl>
                                          <p:spTgt spid="2"/>
                                        </p:tgtEl>
                                      </p:cBhvr>
                                    </p:animEffect>
                                    <p:anim calcmode="lin" valueType="num">
                                      <p:cBhvr>
                                        <p:cTn id="13" dur="300" fill="hold"/>
                                        <p:tgtEl>
                                          <p:spTgt spid="2"/>
                                        </p:tgtEl>
                                        <p:attrNameLst>
                                          <p:attrName>ppt_x</p:attrName>
                                        </p:attrNameLst>
                                      </p:cBhvr>
                                      <p:tavLst>
                                        <p:tav tm="0">
                                          <p:val>
                                            <p:strVal val="#ppt_x"/>
                                          </p:val>
                                        </p:tav>
                                        <p:tav tm="100000">
                                          <p:val>
                                            <p:strVal val="#ppt_x"/>
                                          </p:val>
                                        </p:tav>
                                      </p:tavLst>
                                    </p:anim>
                                    <p:anim calcmode="lin" valueType="num">
                                      <p:cBhvr>
                                        <p:cTn id="14" dur="3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43"/>
                                        </p:tgtEl>
                                        <p:attrNameLst>
                                          <p:attrName>style.visibility</p:attrName>
                                        </p:attrNameLst>
                                      </p:cBhvr>
                                      <p:to>
                                        <p:strVal val="visible"/>
                                      </p:to>
                                    </p:set>
                                    <p:animEffect transition="in" filter="fade">
                                      <p:cBhvr>
                                        <p:cTn id="19" dur="500"/>
                                        <p:tgtEl>
                                          <p:spTgt spid="143"/>
                                        </p:tgtEl>
                                      </p:cBhvr>
                                    </p:animEffect>
                                  </p:childTnLst>
                                </p:cTn>
                              </p:par>
                              <p:par>
                                <p:cTn id="20" presetID="47" presetClass="entr" presetSubtype="0" fill="hold" nodeType="withEffect">
                                  <p:stCondLst>
                                    <p:cond delay="25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300"/>
                                        <p:tgtEl>
                                          <p:spTgt spid="33"/>
                                        </p:tgtEl>
                                      </p:cBhvr>
                                    </p:animEffect>
                                    <p:anim calcmode="lin" valueType="num">
                                      <p:cBhvr>
                                        <p:cTn id="23" dur="300" fill="hold"/>
                                        <p:tgtEl>
                                          <p:spTgt spid="33"/>
                                        </p:tgtEl>
                                        <p:attrNameLst>
                                          <p:attrName>ppt_x</p:attrName>
                                        </p:attrNameLst>
                                      </p:cBhvr>
                                      <p:tavLst>
                                        <p:tav tm="0">
                                          <p:val>
                                            <p:strVal val="#ppt_x"/>
                                          </p:val>
                                        </p:tav>
                                        <p:tav tm="100000">
                                          <p:val>
                                            <p:strVal val="#ppt_x"/>
                                          </p:val>
                                        </p:tav>
                                      </p:tavLst>
                                    </p:anim>
                                    <p:anim calcmode="lin" valueType="num">
                                      <p:cBhvr>
                                        <p:cTn id="24" dur="3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59"/>
                                        </p:tgtEl>
                                        <p:attrNameLst>
                                          <p:attrName>style.visibility</p:attrName>
                                        </p:attrNameLst>
                                      </p:cBhvr>
                                      <p:to>
                                        <p:strVal val="visible"/>
                                      </p:to>
                                    </p:set>
                                    <p:animEffect transition="in" filter="fade">
                                      <p:cBhvr>
                                        <p:cTn id="29" dur="500"/>
                                        <p:tgtEl>
                                          <p:spTgt spid="159"/>
                                        </p:tgtEl>
                                      </p:cBhvr>
                                    </p:animEffect>
                                  </p:childTnLst>
                                </p:cTn>
                              </p:par>
                              <p:par>
                                <p:cTn id="30" presetID="47" presetClass="entr" presetSubtype="0" fill="hold" nodeType="withEffect">
                                  <p:stCondLst>
                                    <p:cond delay="25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300"/>
                                        <p:tgtEl>
                                          <p:spTgt spid="39"/>
                                        </p:tgtEl>
                                      </p:cBhvr>
                                    </p:animEffect>
                                    <p:anim calcmode="lin" valueType="num">
                                      <p:cBhvr>
                                        <p:cTn id="33" dur="300" fill="hold"/>
                                        <p:tgtEl>
                                          <p:spTgt spid="39"/>
                                        </p:tgtEl>
                                        <p:attrNameLst>
                                          <p:attrName>ppt_x</p:attrName>
                                        </p:attrNameLst>
                                      </p:cBhvr>
                                      <p:tavLst>
                                        <p:tav tm="0">
                                          <p:val>
                                            <p:strVal val="#ppt_x"/>
                                          </p:val>
                                        </p:tav>
                                        <p:tav tm="100000">
                                          <p:val>
                                            <p:strVal val="#ppt_x"/>
                                          </p:val>
                                        </p:tav>
                                      </p:tavLst>
                                    </p:anim>
                                    <p:anim calcmode="lin" valueType="num">
                                      <p:cBhvr>
                                        <p:cTn id="34" dur="3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74"/>
                                        </p:tgtEl>
                                        <p:attrNameLst>
                                          <p:attrName>style.visibility</p:attrName>
                                        </p:attrNameLst>
                                      </p:cBhvr>
                                      <p:to>
                                        <p:strVal val="visible"/>
                                      </p:to>
                                    </p:set>
                                    <p:animEffect transition="in" filter="fade">
                                      <p:cBhvr>
                                        <p:cTn id="39" dur="500"/>
                                        <p:tgtEl>
                                          <p:spTgt spid="174"/>
                                        </p:tgtEl>
                                      </p:cBhvr>
                                    </p:animEffect>
                                  </p:childTnLst>
                                </p:cTn>
                              </p:par>
                              <p:par>
                                <p:cTn id="40" presetID="47" presetClass="entr" presetSubtype="0" fill="hold" nodeType="withEffect">
                                  <p:stCondLst>
                                    <p:cond delay="250"/>
                                  </p:stCondLst>
                                  <p:childTnLst>
                                    <p:set>
                                      <p:cBhvr>
                                        <p:cTn id="41" dur="1" fill="hold">
                                          <p:stCondLst>
                                            <p:cond delay="0"/>
                                          </p:stCondLst>
                                        </p:cTn>
                                        <p:tgtEl>
                                          <p:spTgt spid="42"/>
                                        </p:tgtEl>
                                        <p:attrNameLst>
                                          <p:attrName>style.visibility</p:attrName>
                                        </p:attrNameLst>
                                      </p:cBhvr>
                                      <p:to>
                                        <p:strVal val="visible"/>
                                      </p:to>
                                    </p:set>
                                    <p:animEffect transition="in" filter="fade">
                                      <p:cBhvr>
                                        <p:cTn id="42" dur="300"/>
                                        <p:tgtEl>
                                          <p:spTgt spid="42"/>
                                        </p:tgtEl>
                                      </p:cBhvr>
                                    </p:animEffect>
                                    <p:anim calcmode="lin" valueType="num">
                                      <p:cBhvr>
                                        <p:cTn id="43" dur="300" fill="hold"/>
                                        <p:tgtEl>
                                          <p:spTgt spid="42"/>
                                        </p:tgtEl>
                                        <p:attrNameLst>
                                          <p:attrName>ppt_x</p:attrName>
                                        </p:attrNameLst>
                                      </p:cBhvr>
                                      <p:tavLst>
                                        <p:tav tm="0">
                                          <p:val>
                                            <p:strVal val="#ppt_x"/>
                                          </p:val>
                                        </p:tav>
                                        <p:tav tm="100000">
                                          <p:val>
                                            <p:strVal val="#ppt_x"/>
                                          </p:val>
                                        </p:tav>
                                      </p:tavLst>
                                    </p:anim>
                                    <p:anim calcmode="lin" valueType="num">
                                      <p:cBhvr>
                                        <p:cTn id="44" dur="3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500"/>
                                        <p:tgtEl>
                                          <p:spTgt spid="10"/>
                                        </p:tgtEl>
                                      </p:cBhvr>
                                    </p:animEffect>
                                  </p:childTnLst>
                                </p:cTn>
                              </p:par>
                              <p:par>
                                <p:cTn id="50" presetID="47" presetClass="entr" presetSubtype="0" fill="hold" nodeType="withEffect">
                                  <p:stCondLst>
                                    <p:cond delay="250"/>
                                  </p:stCondLst>
                                  <p:childTnLst>
                                    <p:set>
                                      <p:cBhvr>
                                        <p:cTn id="51" dur="1" fill="hold">
                                          <p:stCondLst>
                                            <p:cond delay="0"/>
                                          </p:stCondLst>
                                        </p:cTn>
                                        <p:tgtEl>
                                          <p:spTgt spid="36"/>
                                        </p:tgtEl>
                                        <p:attrNameLst>
                                          <p:attrName>style.visibility</p:attrName>
                                        </p:attrNameLst>
                                      </p:cBhvr>
                                      <p:to>
                                        <p:strVal val="visible"/>
                                      </p:to>
                                    </p:set>
                                    <p:animEffect transition="in" filter="fade">
                                      <p:cBhvr>
                                        <p:cTn id="52" dur="300"/>
                                        <p:tgtEl>
                                          <p:spTgt spid="36"/>
                                        </p:tgtEl>
                                      </p:cBhvr>
                                    </p:animEffect>
                                    <p:anim calcmode="lin" valueType="num">
                                      <p:cBhvr>
                                        <p:cTn id="53" dur="300" fill="hold"/>
                                        <p:tgtEl>
                                          <p:spTgt spid="36"/>
                                        </p:tgtEl>
                                        <p:attrNameLst>
                                          <p:attrName>ppt_x</p:attrName>
                                        </p:attrNameLst>
                                      </p:cBhvr>
                                      <p:tavLst>
                                        <p:tav tm="0">
                                          <p:val>
                                            <p:strVal val="#ppt_x"/>
                                          </p:val>
                                        </p:tav>
                                        <p:tav tm="100000">
                                          <p:val>
                                            <p:strVal val="#ppt_x"/>
                                          </p:val>
                                        </p:tav>
                                      </p:tavLst>
                                    </p:anim>
                                    <p:anim calcmode="lin" valueType="num">
                                      <p:cBhvr>
                                        <p:cTn id="54" dur="3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182"/>
                                        </p:tgtEl>
                                        <p:attrNameLst>
                                          <p:attrName>style.visibility</p:attrName>
                                        </p:attrNameLst>
                                      </p:cBhvr>
                                      <p:to>
                                        <p:strVal val="visible"/>
                                      </p:to>
                                    </p:set>
                                    <p:animEffect transition="in" filter="fade">
                                      <p:cBhvr>
                                        <p:cTn id="59" dur="500"/>
                                        <p:tgtEl>
                                          <p:spTgt spid="182"/>
                                        </p:tgtEl>
                                      </p:cBhvr>
                                    </p:animEffect>
                                  </p:childTnLst>
                                </p:cTn>
                              </p:par>
                              <p:par>
                                <p:cTn id="60" presetID="47" presetClass="entr" presetSubtype="0" fill="hold" nodeType="withEffect">
                                  <p:stCondLst>
                                    <p:cond delay="250"/>
                                  </p:stCondLst>
                                  <p:childTnLst>
                                    <p:set>
                                      <p:cBhvr>
                                        <p:cTn id="61" dur="1" fill="hold">
                                          <p:stCondLst>
                                            <p:cond delay="0"/>
                                          </p:stCondLst>
                                        </p:cTn>
                                        <p:tgtEl>
                                          <p:spTgt spid="47"/>
                                        </p:tgtEl>
                                        <p:attrNameLst>
                                          <p:attrName>style.visibility</p:attrName>
                                        </p:attrNameLst>
                                      </p:cBhvr>
                                      <p:to>
                                        <p:strVal val="visible"/>
                                      </p:to>
                                    </p:set>
                                    <p:animEffect transition="in" filter="fade">
                                      <p:cBhvr>
                                        <p:cTn id="62" dur="300"/>
                                        <p:tgtEl>
                                          <p:spTgt spid="47"/>
                                        </p:tgtEl>
                                      </p:cBhvr>
                                    </p:animEffect>
                                    <p:anim calcmode="lin" valueType="num">
                                      <p:cBhvr>
                                        <p:cTn id="63" dur="300" fill="hold"/>
                                        <p:tgtEl>
                                          <p:spTgt spid="47"/>
                                        </p:tgtEl>
                                        <p:attrNameLst>
                                          <p:attrName>ppt_x</p:attrName>
                                        </p:attrNameLst>
                                      </p:cBhvr>
                                      <p:tavLst>
                                        <p:tav tm="0">
                                          <p:val>
                                            <p:strVal val="#ppt_x"/>
                                          </p:val>
                                        </p:tav>
                                        <p:tav tm="100000">
                                          <p:val>
                                            <p:strVal val="#ppt_x"/>
                                          </p:val>
                                        </p:tav>
                                      </p:tavLst>
                                    </p:anim>
                                    <p:anim calcmode="lin" valueType="num">
                                      <p:cBhvr>
                                        <p:cTn id="64" dur="3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Rectangle 135"/>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0" name="Group 59"/>
          <p:cNvGrpSpPr/>
          <p:nvPr/>
        </p:nvGrpSpPr>
        <p:grpSpPr>
          <a:xfrm>
            <a:off x="857585" y="369933"/>
            <a:ext cx="3293313" cy="769441"/>
            <a:chOff x="857585" y="369933"/>
            <a:chExt cx="3293313" cy="769441"/>
          </a:xfrm>
        </p:grpSpPr>
        <p:sp>
          <p:nvSpPr>
            <p:cNvPr id="63" name="Freeform 9"/>
            <p:cNvSpPr>
              <a:spLocks noChangeAspect="1"/>
            </p:cNvSpPr>
            <p:nvPr/>
          </p:nvSpPr>
          <p:spPr bwMode="auto">
            <a:xfrm>
              <a:off x="857585" y="475389"/>
              <a:ext cx="483854" cy="608436"/>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68" name="Rectangle 67"/>
            <p:cNvSpPr/>
            <p:nvPr/>
          </p:nvSpPr>
          <p:spPr>
            <a:xfrm>
              <a:off x="1352882" y="369933"/>
              <a:ext cx="2798016" cy="769441"/>
            </a:xfrm>
            <a:prstGeom prst="rect">
              <a:avLst/>
            </a:prstGeom>
            <a:no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Language</a:t>
              </a:r>
            </a:p>
          </p:txBody>
        </p:sp>
      </p:grpSp>
      <p:grpSp>
        <p:nvGrpSpPr>
          <p:cNvPr id="6" name="Group 5"/>
          <p:cNvGrpSpPr/>
          <p:nvPr/>
        </p:nvGrpSpPr>
        <p:grpSpPr>
          <a:xfrm>
            <a:off x="370416" y="281995"/>
            <a:ext cx="4095221" cy="857929"/>
            <a:chOff x="370416" y="281995"/>
            <a:chExt cx="4095221" cy="857929"/>
          </a:xfrm>
        </p:grpSpPr>
        <p:grpSp>
          <p:nvGrpSpPr>
            <p:cNvPr id="5" name="Group 4"/>
            <p:cNvGrpSpPr/>
            <p:nvPr/>
          </p:nvGrpSpPr>
          <p:grpSpPr>
            <a:xfrm>
              <a:off x="370416" y="281995"/>
              <a:ext cx="4095221" cy="857929"/>
              <a:chOff x="370416" y="281305"/>
              <a:chExt cx="4095221" cy="857929"/>
            </a:xfrm>
          </p:grpSpPr>
          <p:sp>
            <p:nvSpPr>
              <p:cNvPr id="62" name="Rectangle 61"/>
              <p:cNvSpPr/>
              <p:nvPr/>
            </p:nvSpPr>
            <p:spPr>
              <a:xfrm>
                <a:off x="1356203" y="369793"/>
                <a:ext cx="3109434" cy="769441"/>
              </a:xfrm>
              <a:prstGeom prst="rect">
                <a:avLst/>
              </a:prstGeom>
              <a:solidFill>
                <a:schemeClr val="accent1"/>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Knowledge</a:t>
                </a:r>
              </a:p>
            </p:txBody>
          </p:sp>
          <p:sp>
            <p:nvSpPr>
              <p:cNvPr id="67" name="Rectangle 66"/>
              <p:cNvSpPr/>
              <p:nvPr/>
            </p:nvSpPr>
            <p:spPr>
              <a:xfrm>
                <a:off x="370416" y="281305"/>
                <a:ext cx="1066799" cy="624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Freeform 5"/>
            <p:cNvSpPr>
              <a:spLocks/>
            </p:cNvSpPr>
            <p:nvPr/>
          </p:nvSpPr>
          <p:spPr bwMode="auto">
            <a:xfrm>
              <a:off x="680827" y="458609"/>
              <a:ext cx="660611" cy="660611"/>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19" name="Group 18"/>
          <p:cNvGrpSpPr/>
          <p:nvPr/>
        </p:nvGrpSpPr>
        <p:grpSpPr>
          <a:xfrm>
            <a:off x="6811543" y="2704730"/>
            <a:ext cx="1600200" cy="1600200"/>
            <a:chOff x="6746821" y="2704730"/>
            <a:chExt cx="1600200" cy="1600200"/>
          </a:xfrm>
        </p:grpSpPr>
        <p:sp>
          <p:nvSpPr>
            <p:cNvPr id="39" name="Rectangle 38"/>
            <p:cNvSpPr/>
            <p:nvPr/>
          </p:nvSpPr>
          <p:spPr>
            <a:xfrm>
              <a:off x="674682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p:nvPr/>
          </p:nvGrpSpPr>
          <p:grpSpPr>
            <a:xfrm>
              <a:off x="6953196" y="2913486"/>
              <a:ext cx="1187450" cy="1182688"/>
              <a:chOff x="6953196" y="2913486"/>
              <a:chExt cx="1187450" cy="1182688"/>
            </a:xfrm>
          </p:grpSpPr>
          <p:grpSp>
            <p:nvGrpSpPr>
              <p:cNvPr id="119" name="Group 4"/>
              <p:cNvGrpSpPr>
                <a:grpSpLocks noChangeAspect="1"/>
              </p:cNvGrpSpPr>
              <p:nvPr/>
            </p:nvGrpSpPr>
            <p:grpSpPr bwMode="auto">
              <a:xfrm>
                <a:off x="6953196" y="2913486"/>
                <a:ext cx="1187450" cy="1182688"/>
                <a:chOff x="864" y="1833"/>
                <a:chExt cx="748" cy="745"/>
              </a:xfrm>
            </p:grpSpPr>
            <p:sp>
              <p:nvSpPr>
                <p:cNvPr id="120"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Oval 6"/>
                <p:cNvSpPr>
                  <a:spLocks noChangeArrowheads="1"/>
                </p:cNvSpPr>
                <p:nvPr/>
              </p:nvSpPr>
              <p:spPr bwMode="auto">
                <a:xfrm>
                  <a:off x="1042" y="2011"/>
                  <a:ext cx="389" cy="389"/>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7" name="Group 16"/>
              <p:cNvGrpSpPr/>
              <p:nvPr/>
            </p:nvGrpSpPr>
            <p:grpSpPr>
              <a:xfrm>
                <a:off x="7371067" y="3328976"/>
                <a:ext cx="351709" cy="351709"/>
                <a:chOff x="8353301" y="532550"/>
                <a:chExt cx="531936" cy="531936"/>
              </a:xfrm>
            </p:grpSpPr>
            <p:sp>
              <p:nvSpPr>
                <p:cNvPr id="16" name="Rounded Rectangle 15"/>
                <p:cNvSpPr/>
                <p:nvPr/>
              </p:nvSpPr>
              <p:spPr>
                <a:xfrm>
                  <a:off x="8353301" y="532550"/>
                  <a:ext cx="379536" cy="379536"/>
                </a:xfrm>
                <a:prstGeom prst="round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8505701" y="684950"/>
                  <a:ext cx="379536" cy="379536"/>
                </a:xfrm>
                <a:prstGeom prst="round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5" name="Group 14"/>
          <p:cNvGrpSpPr/>
          <p:nvPr/>
        </p:nvGrpSpPr>
        <p:grpSpPr>
          <a:xfrm>
            <a:off x="4021752" y="2704730"/>
            <a:ext cx="1600200" cy="1600200"/>
            <a:chOff x="3957030" y="2704730"/>
            <a:chExt cx="1600200" cy="1600200"/>
          </a:xfrm>
        </p:grpSpPr>
        <p:sp>
          <p:nvSpPr>
            <p:cNvPr id="49" name="Rectangle 48"/>
            <p:cNvSpPr/>
            <p:nvPr/>
          </p:nvSpPr>
          <p:spPr>
            <a:xfrm>
              <a:off x="3957030"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4163405" y="2913486"/>
              <a:ext cx="1187450" cy="1182688"/>
              <a:chOff x="4163405" y="2913486"/>
              <a:chExt cx="1187450" cy="1182688"/>
            </a:xfrm>
          </p:grpSpPr>
          <p:grpSp>
            <p:nvGrpSpPr>
              <p:cNvPr id="116" name="Group 4"/>
              <p:cNvGrpSpPr>
                <a:grpSpLocks noChangeAspect="1"/>
              </p:cNvGrpSpPr>
              <p:nvPr/>
            </p:nvGrpSpPr>
            <p:grpSpPr bwMode="auto">
              <a:xfrm>
                <a:off x="4163405" y="2913486"/>
                <a:ext cx="1187450" cy="1182688"/>
                <a:chOff x="864" y="1833"/>
                <a:chExt cx="748" cy="745"/>
              </a:xfrm>
            </p:grpSpPr>
            <p:sp>
              <p:nvSpPr>
                <p:cNvPr id="117"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Oval 6"/>
                <p:cNvSpPr>
                  <a:spLocks noChangeArrowheads="1"/>
                </p:cNvSpPr>
                <p:nvPr/>
              </p:nvSpPr>
              <p:spPr bwMode="auto">
                <a:xfrm>
                  <a:off x="1042" y="2011"/>
                  <a:ext cx="389" cy="389"/>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8" name="Freeform 127"/>
              <p:cNvSpPr/>
              <p:nvPr/>
            </p:nvSpPr>
            <p:spPr bwMode="auto">
              <a:xfrm>
                <a:off x="4585178" y="3323071"/>
                <a:ext cx="339143" cy="363518"/>
              </a:xfrm>
              <a:custGeom>
                <a:avLst/>
                <a:gdLst>
                  <a:gd name="connsiteX0" fmla="*/ 437394 w 500666"/>
                  <a:gd name="connsiteY0" fmla="*/ 0 h 536650"/>
                  <a:gd name="connsiteX1" fmla="*/ 500666 w 500666"/>
                  <a:gd name="connsiteY1" fmla="*/ 63272 h 536650"/>
                  <a:gd name="connsiteX2" fmla="*/ 437394 w 500666"/>
                  <a:gd name="connsiteY2" fmla="*/ 126544 h 536650"/>
                  <a:gd name="connsiteX3" fmla="*/ 412766 w 500666"/>
                  <a:gd name="connsiteY3" fmla="*/ 121572 h 536650"/>
                  <a:gd name="connsiteX4" fmla="*/ 411363 w 500666"/>
                  <a:gd name="connsiteY4" fmla="*/ 120626 h 536650"/>
                  <a:gd name="connsiteX5" fmla="*/ 376504 w 500666"/>
                  <a:gd name="connsiteY5" fmla="*/ 164195 h 536650"/>
                  <a:gd name="connsiteX6" fmla="*/ 377311 w 500666"/>
                  <a:gd name="connsiteY6" fmla="*/ 164739 h 536650"/>
                  <a:gd name="connsiteX7" fmla="*/ 409480 w 500666"/>
                  <a:gd name="connsiteY7" fmla="*/ 242402 h 536650"/>
                  <a:gd name="connsiteX8" fmla="*/ 299648 w 500666"/>
                  <a:gd name="connsiteY8" fmla="*/ 352234 h 536650"/>
                  <a:gd name="connsiteX9" fmla="*/ 285638 w 500666"/>
                  <a:gd name="connsiteY9" fmla="*/ 349405 h 536650"/>
                  <a:gd name="connsiteX10" fmla="*/ 267537 w 500666"/>
                  <a:gd name="connsiteY10" fmla="*/ 427306 h 536650"/>
                  <a:gd name="connsiteX11" fmla="*/ 270754 w 500666"/>
                  <a:gd name="connsiteY11" fmla="*/ 428638 h 536650"/>
                  <a:gd name="connsiteX12" fmla="*/ 289286 w 500666"/>
                  <a:gd name="connsiteY12" fmla="*/ 473378 h 536650"/>
                  <a:gd name="connsiteX13" fmla="*/ 226014 w 500666"/>
                  <a:gd name="connsiteY13" fmla="*/ 536650 h 536650"/>
                  <a:gd name="connsiteX14" fmla="*/ 162742 w 500666"/>
                  <a:gd name="connsiteY14" fmla="*/ 473378 h 536650"/>
                  <a:gd name="connsiteX15" fmla="*/ 181274 w 500666"/>
                  <a:gd name="connsiteY15" fmla="*/ 428638 h 536650"/>
                  <a:gd name="connsiteX16" fmla="*/ 224445 w 500666"/>
                  <a:gd name="connsiteY16" fmla="*/ 410756 h 536650"/>
                  <a:gd name="connsiteX17" fmla="*/ 242331 w 500666"/>
                  <a:gd name="connsiteY17" fmla="*/ 333782 h 536650"/>
                  <a:gd name="connsiteX18" fmla="*/ 221985 w 500666"/>
                  <a:gd name="connsiteY18" fmla="*/ 320065 h 536650"/>
                  <a:gd name="connsiteX19" fmla="*/ 198447 w 500666"/>
                  <a:gd name="connsiteY19" fmla="*/ 285154 h 536650"/>
                  <a:gd name="connsiteX20" fmla="*/ 192213 w 500666"/>
                  <a:gd name="connsiteY20" fmla="*/ 254275 h 536650"/>
                  <a:gd name="connsiteX21" fmla="*/ 121928 w 500666"/>
                  <a:gd name="connsiteY21" fmla="*/ 254275 h 536650"/>
                  <a:gd name="connsiteX22" fmla="*/ 121572 w 500666"/>
                  <a:gd name="connsiteY22" fmla="*/ 256043 h 536650"/>
                  <a:gd name="connsiteX23" fmla="*/ 63272 w 500666"/>
                  <a:gd name="connsiteY23" fmla="*/ 294687 h 536650"/>
                  <a:gd name="connsiteX24" fmla="*/ 0 w 500666"/>
                  <a:gd name="connsiteY24" fmla="*/ 231415 h 536650"/>
                  <a:gd name="connsiteX25" fmla="*/ 63272 w 500666"/>
                  <a:gd name="connsiteY25" fmla="*/ 168143 h 536650"/>
                  <a:gd name="connsiteX26" fmla="*/ 121572 w 500666"/>
                  <a:gd name="connsiteY26" fmla="*/ 206787 h 536650"/>
                  <a:gd name="connsiteX27" fmla="*/ 121929 w 500666"/>
                  <a:gd name="connsiteY27" fmla="*/ 208556 h 536650"/>
                  <a:gd name="connsiteX28" fmla="*/ 196649 w 500666"/>
                  <a:gd name="connsiteY28" fmla="*/ 208556 h 536650"/>
                  <a:gd name="connsiteX29" fmla="*/ 198447 w 500666"/>
                  <a:gd name="connsiteY29" fmla="*/ 199650 h 536650"/>
                  <a:gd name="connsiteX30" fmla="*/ 299648 w 500666"/>
                  <a:gd name="connsiteY30" fmla="*/ 132570 h 536650"/>
                  <a:gd name="connsiteX31" fmla="*/ 337191 w 500666"/>
                  <a:gd name="connsiteY31" fmla="*/ 140149 h 536650"/>
                  <a:gd name="connsiteX32" fmla="*/ 379074 w 500666"/>
                  <a:gd name="connsiteY32" fmla="*/ 87801 h 536650"/>
                  <a:gd name="connsiteX33" fmla="*/ 374122 w 500666"/>
                  <a:gd name="connsiteY33" fmla="*/ 63272 h 536650"/>
                  <a:gd name="connsiteX34" fmla="*/ 437394 w 500666"/>
                  <a:gd name="connsiteY34" fmla="*/ 0 h 53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00666" h="536650">
                    <a:moveTo>
                      <a:pt x="437394" y="0"/>
                    </a:moveTo>
                    <a:cubicBezTo>
                      <a:pt x="472338" y="0"/>
                      <a:pt x="500666" y="28328"/>
                      <a:pt x="500666" y="63272"/>
                    </a:cubicBezTo>
                    <a:cubicBezTo>
                      <a:pt x="500666" y="98216"/>
                      <a:pt x="472338" y="126544"/>
                      <a:pt x="437394" y="126544"/>
                    </a:cubicBezTo>
                    <a:cubicBezTo>
                      <a:pt x="428658" y="126544"/>
                      <a:pt x="420336" y="124773"/>
                      <a:pt x="412766" y="121572"/>
                    </a:cubicBezTo>
                    <a:lnTo>
                      <a:pt x="411363" y="120626"/>
                    </a:lnTo>
                    <a:lnTo>
                      <a:pt x="376504" y="164195"/>
                    </a:lnTo>
                    <a:lnTo>
                      <a:pt x="377311" y="164739"/>
                    </a:lnTo>
                    <a:cubicBezTo>
                      <a:pt x="397187" y="184614"/>
                      <a:pt x="409480" y="212072"/>
                      <a:pt x="409480" y="242402"/>
                    </a:cubicBezTo>
                    <a:cubicBezTo>
                      <a:pt x="409480" y="303061"/>
                      <a:pt x="360307" y="352234"/>
                      <a:pt x="299648" y="352234"/>
                    </a:cubicBezTo>
                    <a:lnTo>
                      <a:pt x="285638" y="349405"/>
                    </a:lnTo>
                    <a:lnTo>
                      <a:pt x="267537" y="427306"/>
                    </a:lnTo>
                    <a:lnTo>
                      <a:pt x="270754" y="428638"/>
                    </a:lnTo>
                    <a:cubicBezTo>
                      <a:pt x="282204" y="440088"/>
                      <a:pt x="289286" y="455906"/>
                      <a:pt x="289286" y="473378"/>
                    </a:cubicBezTo>
                    <a:cubicBezTo>
                      <a:pt x="289286" y="508322"/>
                      <a:pt x="260958" y="536650"/>
                      <a:pt x="226014" y="536650"/>
                    </a:cubicBezTo>
                    <a:cubicBezTo>
                      <a:pt x="191070" y="536650"/>
                      <a:pt x="162742" y="508322"/>
                      <a:pt x="162742" y="473378"/>
                    </a:cubicBezTo>
                    <a:cubicBezTo>
                      <a:pt x="162742" y="455906"/>
                      <a:pt x="169824" y="440088"/>
                      <a:pt x="181274" y="428638"/>
                    </a:cubicBezTo>
                    <a:lnTo>
                      <a:pt x="224445" y="410756"/>
                    </a:lnTo>
                    <a:lnTo>
                      <a:pt x="242331" y="333782"/>
                    </a:lnTo>
                    <a:lnTo>
                      <a:pt x="221985" y="320065"/>
                    </a:lnTo>
                    <a:cubicBezTo>
                      <a:pt x="212047" y="310127"/>
                      <a:pt x="204005" y="298294"/>
                      <a:pt x="198447" y="285154"/>
                    </a:cubicBezTo>
                    <a:lnTo>
                      <a:pt x="192213" y="254275"/>
                    </a:lnTo>
                    <a:lnTo>
                      <a:pt x="121928" y="254275"/>
                    </a:lnTo>
                    <a:lnTo>
                      <a:pt x="121572" y="256043"/>
                    </a:lnTo>
                    <a:cubicBezTo>
                      <a:pt x="111966" y="278752"/>
                      <a:pt x="89480" y="294687"/>
                      <a:pt x="63272" y="294687"/>
                    </a:cubicBezTo>
                    <a:cubicBezTo>
                      <a:pt x="28328" y="294687"/>
                      <a:pt x="0" y="266359"/>
                      <a:pt x="0" y="231415"/>
                    </a:cubicBezTo>
                    <a:cubicBezTo>
                      <a:pt x="0" y="196471"/>
                      <a:pt x="28328" y="168143"/>
                      <a:pt x="63272" y="168143"/>
                    </a:cubicBezTo>
                    <a:cubicBezTo>
                      <a:pt x="89480" y="168143"/>
                      <a:pt x="111966" y="184077"/>
                      <a:pt x="121572" y="206787"/>
                    </a:cubicBezTo>
                    <a:lnTo>
                      <a:pt x="121929" y="208556"/>
                    </a:lnTo>
                    <a:lnTo>
                      <a:pt x="196649" y="208556"/>
                    </a:lnTo>
                    <a:lnTo>
                      <a:pt x="198447" y="199650"/>
                    </a:lnTo>
                    <a:cubicBezTo>
                      <a:pt x="215121" y="160230"/>
                      <a:pt x="254154" y="132570"/>
                      <a:pt x="299648" y="132570"/>
                    </a:cubicBezTo>
                    <a:lnTo>
                      <a:pt x="337191" y="140149"/>
                    </a:lnTo>
                    <a:lnTo>
                      <a:pt x="379074" y="87801"/>
                    </a:lnTo>
                    <a:lnTo>
                      <a:pt x="374122" y="63272"/>
                    </a:lnTo>
                    <a:cubicBezTo>
                      <a:pt x="374122" y="28328"/>
                      <a:pt x="402450" y="0"/>
                      <a:pt x="437394" y="0"/>
                    </a:cubicBezTo>
                    <a:close/>
                  </a:path>
                </a:pathLst>
              </a:custGeom>
              <a:solidFill>
                <a:schemeClr val="bg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grpSp>
        <p:nvGrpSpPr>
          <p:cNvPr id="90" name="Group 89"/>
          <p:cNvGrpSpPr/>
          <p:nvPr/>
        </p:nvGrpSpPr>
        <p:grpSpPr>
          <a:xfrm>
            <a:off x="569019" y="4327635"/>
            <a:ext cx="2926080" cy="1579450"/>
            <a:chOff x="504297" y="3519968"/>
            <a:chExt cx="2926080" cy="1579450"/>
          </a:xfrm>
        </p:grpSpPr>
        <p:sp>
          <p:nvSpPr>
            <p:cNvPr id="91" name="TextBox 90"/>
            <p:cNvSpPr txBox="1"/>
            <p:nvPr/>
          </p:nvSpPr>
          <p:spPr>
            <a:xfrm>
              <a:off x="504297"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Academic Knowledge API</a:t>
              </a:r>
            </a:p>
          </p:txBody>
        </p:sp>
        <p:sp>
          <p:nvSpPr>
            <p:cNvPr id="92" name="Rectangle 91"/>
            <p:cNvSpPr/>
            <p:nvPr/>
          </p:nvSpPr>
          <p:spPr>
            <a:xfrm>
              <a:off x="637301"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Explore relationships among academic papers, journals, and authors</a:t>
              </a:r>
            </a:p>
          </p:txBody>
        </p:sp>
      </p:grpSp>
      <p:grpSp>
        <p:nvGrpSpPr>
          <p:cNvPr id="93" name="Group 92"/>
          <p:cNvGrpSpPr/>
          <p:nvPr/>
        </p:nvGrpSpPr>
        <p:grpSpPr>
          <a:xfrm>
            <a:off x="8938391" y="4327635"/>
            <a:ext cx="2926080" cy="1814899"/>
            <a:chOff x="8873669" y="3519968"/>
            <a:chExt cx="2926080" cy="1814899"/>
          </a:xfrm>
        </p:grpSpPr>
        <p:sp>
          <p:nvSpPr>
            <p:cNvPr id="94" name="TextBox 93"/>
            <p:cNvSpPr txBox="1"/>
            <p:nvPr/>
          </p:nvSpPr>
          <p:spPr>
            <a:xfrm>
              <a:off x="8873669"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Recommendations API</a:t>
              </a:r>
            </a:p>
          </p:txBody>
        </p:sp>
        <p:sp>
          <p:nvSpPr>
            <p:cNvPr id="95" name="Rectangle 94"/>
            <p:cNvSpPr/>
            <p:nvPr/>
          </p:nvSpPr>
          <p:spPr>
            <a:xfrm>
              <a:off x="9006673" y="4300738"/>
              <a:ext cx="2660073"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Provide personalized product recommendations for your customers</a:t>
              </a:r>
            </a:p>
          </p:txBody>
        </p:sp>
      </p:grpSp>
      <p:grpSp>
        <p:nvGrpSpPr>
          <p:cNvPr id="96" name="Group 95"/>
          <p:cNvGrpSpPr/>
          <p:nvPr/>
        </p:nvGrpSpPr>
        <p:grpSpPr>
          <a:xfrm>
            <a:off x="3358810" y="4327635"/>
            <a:ext cx="2926080" cy="1579450"/>
            <a:chOff x="3294088" y="3519968"/>
            <a:chExt cx="2926080" cy="1579450"/>
          </a:xfrm>
        </p:grpSpPr>
        <p:sp>
          <p:nvSpPr>
            <p:cNvPr id="97" name="TextBox 96"/>
            <p:cNvSpPr txBox="1"/>
            <p:nvPr/>
          </p:nvSpPr>
          <p:spPr>
            <a:xfrm>
              <a:off x="3294088"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Knowledge Exploration Service</a:t>
              </a:r>
            </a:p>
          </p:txBody>
        </p:sp>
        <p:sp>
          <p:nvSpPr>
            <p:cNvPr id="98" name="Rectangle 97"/>
            <p:cNvSpPr/>
            <p:nvPr/>
          </p:nvSpPr>
          <p:spPr>
            <a:xfrm>
              <a:off x="3427092"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Add interactive search over structured data to your project</a:t>
              </a:r>
            </a:p>
          </p:txBody>
        </p:sp>
      </p:grpSp>
      <p:grpSp>
        <p:nvGrpSpPr>
          <p:cNvPr id="99" name="Group 98"/>
          <p:cNvGrpSpPr/>
          <p:nvPr/>
        </p:nvGrpSpPr>
        <p:grpSpPr>
          <a:xfrm>
            <a:off x="6281605" y="4327635"/>
            <a:ext cx="2660073" cy="1579450"/>
            <a:chOff x="6216883" y="3519968"/>
            <a:chExt cx="2660073" cy="1579450"/>
          </a:xfrm>
        </p:grpSpPr>
        <p:sp>
          <p:nvSpPr>
            <p:cNvPr id="100" name="TextBox 99"/>
            <p:cNvSpPr txBox="1"/>
            <p:nvPr/>
          </p:nvSpPr>
          <p:spPr>
            <a:xfrm>
              <a:off x="6216883" y="3519968"/>
              <a:ext cx="2660073"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Entity Linking Service</a:t>
              </a:r>
            </a:p>
          </p:txBody>
        </p:sp>
        <p:sp>
          <p:nvSpPr>
            <p:cNvPr id="101" name="Rectangle 100"/>
            <p:cNvSpPr/>
            <p:nvPr/>
          </p:nvSpPr>
          <p:spPr>
            <a:xfrm>
              <a:off x="6216883"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Contextually extend knowledge of people, locations, and events</a:t>
              </a:r>
            </a:p>
          </p:txBody>
        </p:sp>
      </p:grpSp>
      <p:grpSp>
        <p:nvGrpSpPr>
          <p:cNvPr id="21" name="Group 20"/>
          <p:cNvGrpSpPr/>
          <p:nvPr/>
        </p:nvGrpSpPr>
        <p:grpSpPr>
          <a:xfrm>
            <a:off x="9601333" y="2704730"/>
            <a:ext cx="1600200" cy="1600200"/>
            <a:chOff x="9536611" y="2704730"/>
            <a:chExt cx="1600200" cy="1600200"/>
          </a:xfrm>
        </p:grpSpPr>
        <p:sp>
          <p:nvSpPr>
            <p:cNvPr id="32" name="Rectangle 31"/>
            <p:cNvSpPr/>
            <p:nvPr/>
          </p:nvSpPr>
          <p:spPr>
            <a:xfrm>
              <a:off x="953661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p:cNvGrpSpPr/>
            <p:nvPr/>
          </p:nvGrpSpPr>
          <p:grpSpPr>
            <a:xfrm>
              <a:off x="9742986" y="2913486"/>
              <a:ext cx="1187450" cy="1182688"/>
              <a:chOff x="9742986" y="2913486"/>
              <a:chExt cx="1187450" cy="1182688"/>
            </a:xfrm>
          </p:grpSpPr>
          <p:grpSp>
            <p:nvGrpSpPr>
              <p:cNvPr id="122" name="Group 4"/>
              <p:cNvGrpSpPr>
                <a:grpSpLocks noChangeAspect="1"/>
              </p:cNvGrpSpPr>
              <p:nvPr/>
            </p:nvGrpSpPr>
            <p:grpSpPr bwMode="auto">
              <a:xfrm>
                <a:off x="9742986" y="2913486"/>
                <a:ext cx="1187450" cy="1182688"/>
                <a:chOff x="864" y="1833"/>
                <a:chExt cx="748" cy="745"/>
              </a:xfrm>
            </p:grpSpPr>
            <p:sp>
              <p:nvSpPr>
                <p:cNvPr id="123"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Oval 6"/>
                <p:cNvSpPr>
                  <a:spLocks noChangeArrowheads="1"/>
                </p:cNvSpPr>
                <p:nvPr/>
              </p:nvSpPr>
              <p:spPr bwMode="auto">
                <a:xfrm>
                  <a:off x="1042" y="2011"/>
                  <a:ext cx="389" cy="389"/>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2" name="Freeform 5"/>
              <p:cNvSpPr>
                <a:spLocks/>
              </p:cNvSpPr>
              <p:nvPr/>
            </p:nvSpPr>
            <p:spPr bwMode="auto">
              <a:xfrm>
                <a:off x="10176635" y="3297789"/>
                <a:ext cx="365124" cy="365125"/>
              </a:xfrm>
              <a:custGeom>
                <a:avLst/>
                <a:gdLst>
                  <a:gd name="T0" fmla="*/ 20 w 91"/>
                  <a:gd name="T1" fmla="*/ 85 h 91"/>
                  <a:gd name="T2" fmla="*/ 15 w 91"/>
                  <a:gd name="T3" fmla="*/ 91 h 91"/>
                  <a:gd name="T4" fmla="*/ 3 w 91"/>
                  <a:gd name="T5" fmla="*/ 91 h 91"/>
                  <a:gd name="T6" fmla="*/ 0 w 91"/>
                  <a:gd name="T7" fmla="*/ 89 h 91"/>
                  <a:gd name="T8" fmla="*/ 0 w 91"/>
                  <a:gd name="T9" fmla="*/ 48 h 91"/>
                  <a:gd name="T10" fmla="*/ 3 w 91"/>
                  <a:gd name="T11" fmla="*/ 46 h 91"/>
                  <a:gd name="T12" fmla="*/ 17 w 91"/>
                  <a:gd name="T13" fmla="*/ 46 h 91"/>
                  <a:gd name="T14" fmla="*/ 21 w 91"/>
                  <a:gd name="T15" fmla="*/ 44 h 91"/>
                  <a:gd name="T16" fmla="*/ 31 w 91"/>
                  <a:gd name="T17" fmla="*/ 30 h 91"/>
                  <a:gd name="T18" fmla="*/ 44 w 91"/>
                  <a:gd name="T19" fmla="*/ 21 h 91"/>
                  <a:gd name="T20" fmla="*/ 55 w 91"/>
                  <a:gd name="T21" fmla="*/ 6 h 91"/>
                  <a:gd name="T22" fmla="*/ 56 w 91"/>
                  <a:gd name="T23" fmla="*/ 4 h 91"/>
                  <a:gd name="T24" fmla="*/ 63 w 91"/>
                  <a:gd name="T25" fmla="*/ 0 h 91"/>
                  <a:gd name="T26" fmla="*/ 67 w 91"/>
                  <a:gd name="T27" fmla="*/ 7 h 91"/>
                  <a:gd name="T28" fmla="*/ 62 w 91"/>
                  <a:gd name="T29" fmla="*/ 20 h 91"/>
                  <a:gd name="T30" fmla="*/ 55 w 91"/>
                  <a:gd name="T31" fmla="*/ 34 h 91"/>
                  <a:gd name="T32" fmla="*/ 58 w 91"/>
                  <a:gd name="T33" fmla="*/ 37 h 91"/>
                  <a:gd name="T34" fmla="*/ 82 w 91"/>
                  <a:gd name="T35" fmla="*/ 37 h 91"/>
                  <a:gd name="T36" fmla="*/ 87 w 91"/>
                  <a:gd name="T37" fmla="*/ 46 h 91"/>
                  <a:gd name="T38" fmla="*/ 82 w 91"/>
                  <a:gd name="T39" fmla="*/ 54 h 91"/>
                  <a:gd name="T40" fmla="*/ 82 w 91"/>
                  <a:gd name="T41" fmla="*/ 59 h 91"/>
                  <a:gd name="T42" fmla="*/ 77 w 91"/>
                  <a:gd name="T43" fmla="*/ 71 h 91"/>
                  <a:gd name="T44" fmla="*/ 74 w 91"/>
                  <a:gd name="T45" fmla="*/ 77 h 91"/>
                  <a:gd name="T46" fmla="*/ 59 w 91"/>
                  <a:gd name="T47" fmla="*/ 91 h 91"/>
                  <a:gd name="T48" fmla="*/ 29 w 91"/>
                  <a:gd name="T49" fmla="*/ 89 h 91"/>
                  <a:gd name="T50" fmla="*/ 20 w 91"/>
                  <a:gd name="T51" fmla="*/ 8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91">
                    <a:moveTo>
                      <a:pt x="20" y="85"/>
                    </a:moveTo>
                    <a:cubicBezTo>
                      <a:pt x="21" y="91"/>
                      <a:pt x="19" y="91"/>
                      <a:pt x="15" y="91"/>
                    </a:cubicBezTo>
                    <a:cubicBezTo>
                      <a:pt x="11" y="91"/>
                      <a:pt x="7" y="91"/>
                      <a:pt x="3" y="91"/>
                    </a:cubicBezTo>
                    <a:cubicBezTo>
                      <a:pt x="1" y="91"/>
                      <a:pt x="0" y="91"/>
                      <a:pt x="0" y="89"/>
                    </a:cubicBezTo>
                    <a:cubicBezTo>
                      <a:pt x="0" y="75"/>
                      <a:pt x="0" y="61"/>
                      <a:pt x="0" y="48"/>
                    </a:cubicBezTo>
                    <a:cubicBezTo>
                      <a:pt x="0" y="46"/>
                      <a:pt x="1" y="46"/>
                      <a:pt x="3" y="46"/>
                    </a:cubicBezTo>
                    <a:cubicBezTo>
                      <a:pt x="8" y="46"/>
                      <a:pt x="12" y="46"/>
                      <a:pt x="17" y="46"/>
                    </a:cubicBezTo>
                    <a:cubicBezTo>
                      <a:pt x="19" y="46"/>
                      <a:pt x="20" y="46"/>
                      <a:pt x="21" y="44"/>
                    </a:cubicBezTo>
                    <a:cubicBezTo>
                      <a:pt x="22" y="37"/>
                      <a:pt x="26" y="33"/>
                      <a:pt x="31" y="30"/>
                    </a:cubicBezTo>
                    <a:cubicBezTo>
                      <a:pt x="35" y="27"/>
                      <a:pt x="40" y="24"/>
                      <a:pt x="44" y="21"/>
                    </a:cubicBezTo>
                    <a:cubicBezTo>
                      <a:pt x="49" y="17"/>
                      <a:pt x="53" y="13"/>
                      <a:pt x="55" y="6"/>
                    </a:cubicBezTo>
                    <a:cubicBezTo>
                      <a:pt x="56" y="6"/>
                      <a:pt x="56" y="5"/>
                      <a:pt x="56" y="4"/>
                    </a:cubicBezTo>
                    <a:cubicBezTo>
                      <a:pt x="58" y="2"/>
                      <a:pt x="60" y="0"/>
                      <a:pt x="63" y="0"/>
                    </a:cubicBezTo>
                    <a:cubicBezTo>
                      <a:pt x="66" y="1"/>
                      <a:pt x="67" y="4"/>
                      <a:pt x="67" y="7"/>
                    </a:cubicBezTo>
                    <a:cubicBezTo>
                      <a:pt x="67" y="12"/>
                      <a:pt x="65" y="16"/>
                      <a:pt x="62" y="20"/>
                    </a:cubicBezTo>
                    <a:cubicBezTo>
                      <a:pt x="59" y="24"/>
                      <a:pt x="57" y="29"/>
                      <a:pt x="55" y="34"/>
                    </a:cubicBezTo>
                    <a:cubicBezTo>
                      <a:pt x="55" y="37"/>
                      <a:pt x="55" y="37"/>
                      <a:pt x="58" y="37"/>
                    </a:cubicBezTo>
                    <a:cubicBezTo>
                      <a:pt x="66" y="37"/>
                      <a:pt x="74" y="37"/>
                      <a:pt x="82" y="37"/>
                    </a:cubicBezTo>
                    <a:cubicBezTo>
                      <a:pt x="89" y="37"/>
                      <a:pt x="91" y="40"/>
                      <a:pt x="87" y="46"/>
                    </a:cubicBezTo>
                    <a:cubicBezTo>
                      <a:pt x="86" y="49"/>
                      <a:pt x="84" y="51"/>
                      <a:pt x="82" y="54"/>
                    </a:cubicBezTo>
                    <a:cubicBezTo>
                      <a:pt x="81" y="55"/>
                      <a:pt x="82" y="57"/>
                      <a:pt x="82" y="59"/>
                    </a:cubicBezTo>
                    <a:cubicBezTo>
                      <a:pt x="82" y="63"/>
                      <a:pt x="81" y="67"/>
                      <a:pt x="77" y="71"/>
                    </a:cubicBezTo>
                    <a:cubicBezTo>
                      <a:pt x="75" y="72"/>
                      <a:pt x="75" y="75"/>
                      <a:pt x="74" y="77"/>
                    </a:cubicBezTo>
                    <a:cubicBezTo>
                      <a:pt x="73" y="86"/>
                      <a:pt x="67" y="91"/>
                      <a:pt x="59" y="91"/>
                    </a:cubicBezTo>
                    <a:cubicBezTo>
                      <a:pt x="49" y="91"/>
                      <a:pt x="39" y="90"/>
                      <a:pt x="29" y="89"/>
                    </a:cubicBezTo>
                    <a:cubicBezTo>
                      <a:pt x="26" y="88"/>
                      <a:pt x="23" y="87"/>
                      <a:pt x="20" y="85"/>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6" name="Group 25"/>
          <p:cNvGrpSpPr/>
          <p:nvPr/>
        </p:nvGrpSpPr>
        <p:grpSpPr>
          <a:xfrm>
            <a:off x="1231961" y="2704730"/>
            <a:ext cx="1600200" cy="1600200"/>
            <a:chOff x="1167239" y="2704730"/>
            <a:chExt cx="1600200" cy="1600200"/>
          </a:xfrm>
        </p:grpSpPr>
        <p:sp>
          <p:nvSpPr>
            <p:cNvPr id="59" name="Rectangle 58"/>
            <p:cNvSpPr/>
            <p:nvPr/>
          </p:nvSpPr>
          <p:spPr>
            <a:xfrm>
              <a:off x="1167239"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3"/>
            <a:stretch>
              <a:fillRect/>
            </a:stretch>
          </p:blipFill>
          <p:spPr>
            <a:xfrm>
              <a:off x="1375976" y="2913467"/>
              <a:ext cx="1182727" cy="1182727"/>
            </a:xfrm>
            <a:prstGeom prst="rect">
              <a:avLst/>
            </a:prstGeom>
          </p:spPr>
        </p:pic>
      </p:grpSp>
    </p:spTree>
    <p:extLst>
      <p:ext uri="{BB962C8B-B14F-4D97-AF65-F5344CB8AC3E}">
        <p14:creationId xmlns:p14="http://schemas.microsoft.com/office/powerpoint/2010/main" val="3755816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60"/>
                                        </p:tgtEl>
                                      </p:cBhvr>
                                    </p:animEffect>
                                    <p:anim calcmode="lin" valueType="num">
                                      <p:cBhvr>
                                        <p:cTn id="7" dur="300"/>
                                        <p:tgtEl>
                                          <p:spTgt spid="60"/>
                                        </p:tgtEl>
                                        <p:attrNameLst>
                                          <p:attrName>ppt_x</p:attrName>
                                        </p:attrNameLst>
                                      </p:cBhvr>
                                      <p:tavLst>
                                        <p:tav tm="0">
                                          <p:val>
                                            <p:strVal val="ppt_x"/>
                                          </p:val>
                                        </p:tav>
                                        <p:tav tm="100000">
                                          <p:val>
                                            <p:strVal val="ppt_x"/>
                                          </p:val>
                                        </p:tav>
                                      </p:tavLst>
                                    </p:anim>
                                    <p:anim calcmode="lin" valueType="num">
                                      <p:cBhvr>
                                        <p:cTn id="8" dur="300"/>
                                        <p:tgtEl>
                                          <p:spTgt spid="60"/>
                                        </p:tgtEl>
                                        <p:attrNameLst>
                                          <p:attrName>ppt_y</p:attrName>
                                        </p:attrNameLst>
                                      </p:cBhvr>
                                      <p:tavLst>
                                        <p:tav tm="0">
                                          <p:val>
                                            <p:strVal val="ppt_y"/>
                                          </p:val>
                                        </p:tav>
                                        <p:tav tm="100000">
                                          <p:val>
                                            <p:strVal val="ppt_y+.1"/>
                                          </p:val>
                                        </p:tav>
                                      </p:tavLst>
                                    </p:anim>
                                    <p:set>
                                      <p:cBhvr>
                                        <p:cTn id="9" dur="1" fill="hold">
                                          <p:stCondLst>
                                            <p:cond delay="299"/>
                                          </p:stCondLst>
                                        </p:cTn>
                                        <p:tgtEl>
                                          <p:spTgt spid="60"/>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300"/>
                                        <p:tgtEl>
                                          <p:spTgt spid="6"/>
                                        </p:tgtEl>
                                      </p:cBhvr>
                                    </p:animEffect>
                                    <p:anim calcmode="lin" valueType="num">
                                      <p:cBhvr>
                                        <p:cTn id="13" dur="300" fill="hold"/>
                                        <p:tgtEl>
                                          <p:spTgt spid="6"/>
                                        </p:tgtEl>
                                        <p:attrNameLst>
                                          <p:attrName>ppt_x</p:attrName>
                                        </p:attrNameLst>
                                      </p:cBhvr>
                                      <p:tavLst>
                                        <p:tav tm="0">
                                          <p:val>
                                            <p:strVal val="#ppt_x"/>
                                          </p:val>
                                        </p:tav>
                                        <p:tav tm="100000">
                                          <p:val>
                                            <p:strVal val="#ppt_x"/>
                                          </p:val>
                                        </p:tav>
                                      </p:tavLst>
                                    </p:anim>
                                    <p:anim calcmode="lin" valueType="num">
                                      <p:cBhvr>
                                        <p:cTn id="14" dur="3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47" presetClass="entr" presetSubtype="0" fill="hold" nodeType="withEffect">
                                  <p:stCondLst>
                                    <p:cond delay="250"/>
                                  </p:stCondLst>
                                  <p:childTnLst>
                                    <p:set>
                                      <p:cBhvr>
                                        <p:cTn id="21" dur="1" fill="hold">
                                          <p:stCondLst>
                                            <p:cond delay="0"/>
                                          </p:stCondLst>
                                        </p:cTn>
                                        <p:tgtEl>
                                          <p:spTgt spid="90"/>
                                        </p:tgtEl>
                                        <p:attrNameLst>
                                          <p:attrName>style.visibility</p:attrName>
                                        </p:attrNameLst>
                                      </p:cBhvr>
                                      <p:to>
                                        <p:strVal val="visible"/>
                                      </p:to>
                                    </p:set>
                                    <p:animEffect transition="in" filter="fade">
                                      <p:cBhvr>
                                        <p:cTn id="22" dur="300"/>
                                        <p:tgtEl>
                                          <p:spTgt spid="90"/>
                                        </p:tgtEl>
                                      </p:cBhvr>
                                    </p:animEffect>
                                    <p:anim calcmode="lin" valueType="num">
                                      <p:cBhvr>
                                        <p:cTn id="23" dur="300" fill="hold"/>
                                        <p:tgtEl>
                                          <p:spTgt spid="90"/>
                                        </p:tgtEl>
                                        <p:attrNameLst>
                                          <p:attrName>ppt_x</p:attrName>
                                        </p:attrNameLst>
                                      </p:cBhvr>
                                      <p:tavLst>
                                        <p:tav tm="0">
                                          <p:val>
                                            <p:strVal val="#ppt_x"/>
                                          </p:val>
                                        </p:tav>
                                        <p:tav tm="100000">
                                          <p:val>
                                            <p:strVal val="#ppt_x"/>
                                          </p:val>
                                        </p:tav>
                                      </p:tavLst>
                                    </p:anim>
                                    <p:anim calcmode="lin" valueType="num">
                                      <p:cBhvr>
                                        <p:cTn id="24" dur="300" fill="hold"/>
                                        <p:tgtEl>
                                          <p:spTgt spid="90"/>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47" presetClass="entr" presetSubtype="0" fill="hold" nodeType="withEffect">
                                  <p:stCondLst>
                                    <p:cond delay="250"/>
                                  </p:stCondLst>
                                  <p:childTnLst>
                                    <p:set>
                                      <p:cBhvr>
                                        <p:cTn id="31" dur="1" fill="hold">
                                          <p:stCondLst>
                                            <p:cond delay="0"/>
                                          </p:stCondLst>
                                        </p:cTn>
                                        <p:tgtEl>
                                          <p:spTgt spid="96"/>
                                        </p:tgtEl>
                                        <p:attrNameLst>
                                          <p:attrName>style.visibility</p:attrName>
                                        </p:attrNameLst>
                                      </p:cBhvr>
                                      <p:to>
                                        <p:strVal val="visible"/>
                                      </p:to>
                                    </p:set>
                                    <p:animEffect transition="in" filter="fade">
                                      <p:cBhvr>
                                        <p:cTn id="32" dur="300"/>
                                        <p:tgtEl>
                                          <p:spTgt spid="96"/>
                                        </p:tgtEl>
                                      </p:cBhvr>
                                    </p:animEffect>
                                    <p:anim calcmode="lin" valueType="num">
                                      <p:cBhvr>
                                        <p:cTn id="33" dur="300" fill="hold"/>
                                        <p:tgtEl>
                                          <p:spTgt spid="96"/>
                                        </p:tgtEl>
                                        <p:attrNameLst>
                                          <p:attrName>ppt_x</p:attrName>
                                        </p:attrNameLst>
                                      </p:cBhvr>
                                      <p:tavLst>
                                        <p:tav tm="0">
                                          <p:val>
                                            <p:strVal val="#ppt_x"/>
                                          </p:val>
                                        </p:tav>
                                        <p:tav tm="100000">
                                          <p:val>
                                            <p:strVal val="#ppt_x"/>
                                          </p:val>
                                        </p:tav>
                                      </p:tavLst>
                                    </p:anim>
                                    <p:anim calcmode="lin" valueType="num">
                                      <p:cBhvr>
                                        <p:cTn id="34" dur="300" fill="hold"/>
                                        <p:tgtEl>
                                          <p:spTgt spid="9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par>
                                <p:cTn id="40" presetID="47" presetClass="entr" presetSubtype="0" fill="hold" nodeType="withEffect">
                                  <p:stCondLst>
                                    <p:cond delay="250"/>
                                  </p:stCondLst>
                                  <p:childTnLst>
                                    <p:set>
                                      <p:cBhvr>
                                        <p:cTn id="41" dur="1" fill="hold">
                                          <p:stCondLst>
                                            <p:cond delay="0"/>
                                          </p:stCondLst>
                                        </p:cTn>
                                        <p:tgtEl>
                                          <p:spTgt spid="99"/>
                                        </p:tgtEl>
                                        <p:attrNameLst>
                                          <p:attrName>style.visibility</p:attrName>
                                        </p:attrNameLst>
                                      </p:cBhvr>
                                      <p:to>
                                        <p:strVal val="visible"/>
                                      </p:to>
                                    </p:set>
                                    <p:animEffect transition="in" filter="fade">
                                      <p:cBhvr>
                                        <p:cTn id="42" dur="300"/>
                                        <p:tgtEl>
                                          <p:spTgt spid="99"/>
                                        </p:tgtEl>
                                      </p:cBhvr>
                                    </p:animEffect>
                                    <p:anim calcmode="lin" valueType="num">
                                      <p:cBhvr>
                                        <p:cTn id="43" dur="300" fill="hold"/>
                                        <p:tgtEl>
                                          <p:spTgt spid="99"/>
                                        </p:tgtEl>
                                        <p:attrNameLst>
                                          <p:attrName>ppt_x</p:attrName>
                                        </p:attrNameLst>
                                      </p:cBhvr>
                                      <p:tavLst>
                                        <p:tav tm="0">
                                          <p:val>
                                            <p:strVal val="#ppt_x"/>
                                          </p:val>
                                        </p:tav>
                                        <p:tav tm="100000">
                                          <p:val>
                                            <p:strVal val="#ppt_x"/>
                                          </p:val>
                                        </p:tav>
                                      </p:tavLst>
                                    </p:anim>
                                    <p:anim calcmode="lin" valueType="num">
                                      <p:cBhvr>
                                        <p:cTn id="44" dur="300" fill="hold"/>
                                        <p:tgtEl>
                                          <p:spTgt spid="99"/>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47" presetClass="entr" presetSubtype="0" fill="hold" nodeType="withEffect">
                                  <p:stCondLst>
                                    <p:cond delay="250"/>
                                  </p:stCondLst>
                                  <p:childTnLst>
                                    <p:set>
                                      <p:cBhvr>
                                        <p:cTn id="51" dur="1" fill="hold">
                                          <p:stCondLst>
                                            <p:cond delay="0"/>
                                          </p:stCondLst>
                                        </p:cTn>
                                        <p:tgtEl>
                                          <p:spTgt spid="93"/>
                                        </p:tgtEl>
                                        <p:attrNameLst>
                                          <p:attrName>style.visibility</p:attrName>
                                        </p:attrNameLst>
                                      </p:cBhvr>
                                      <p:to>
                                        <p:strVal val="visible"/>
                                      </p:to>
                                    </p:set>
                                    <p:animEffect transition="in" filter="fade">
                                      <p:cBhvr>
                                        <p:cTn id="52" dur="300"/>
                                        <p:tgtEl>
                                          <p:spTgt spid="93"/>
                                        </p:tgtEl>
                                      </p:cBhvr>
                                    </p:animEffect>
                                    <p:anim calcmode="lin" valueType="num">
                                      <p:cBhvr>
                                        <p:cTn id="53" dur="300" fill="hold"/>
                                        <p:tgtEl>
                                          <p:spTgt spid="93"/>
                                        </p:tgtEl>
                                        <p:attrNameLst>
                                          <p:attrName>ppt_x</p:attrName>
                                        </p:attrNameLst>
                                      </p:cBhvr>
                                      <p:tavLst>
                                        <p:tav tm="0">
                                          <p:val>
                                            <p:strVal val="#ppt_x"/>
                                          </p:val>
                                        </p:tav>
                                        <p:tav tm="100000">
                                          <p:val>
                                            <p:strVal val="#ppt_x"/>
                                          </p:val>
                                        </p:tav>
                                      </p:tavLst>
                                    </p:anim>
                                    <p:anim calcmode="lin" valueType="num">
                                      <p:cBhvr>
                                        <p:cTn id="54" dur="300" fill="hold"/>
                                        <p:tgtEl>
                                          <p:spTgt spid="9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5" name="Group 174"/>
          <p:cNvGrpSpPr/>
          <p:nvPr/>
        </p:nvGrpSpPr>
        <p:grpSpPr>
          <a:xfrm>
            <a:off x="9603517" y="2704730"/>
            <a:ext cx="1600200" cy="1600200"/>
            <a:chOff x="9536611" y="2704730"/>
            <a:chExt cx="1600200" cy="1600200"/>
          </a:xfrm>
        </p:grpSpPr>
        <p:sp>
          <p:nvSpPr>
            <p:cNvPr id="122" name="Rectangle 121"/>
            <p:cNvSpPr/>
            <p:nvPr/>
          </p:nvSpPr>
          <p:spPr>
            <a:xfrm>
              <a:off x="953661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2" name="Group 161"/>
            <p:cNvGrpSpPr/>
            <p:nvPr/>
          </p:nvGrpSpPr>
          <p:grpSpPr>
            <a:xfrm>
              <a:off x="9689012" y="3097901"/>
              <a:ext cx="1295398" cy="813858"/>
              <a:chOff x="9689012" y="2290234"/>
              <a:chExt cx="1295398" cy="813858"/>
            </a:xfrm>
          </p:grpSpPr>
          <p:grpSp>
            <p:nvGrpSpPr>
              <p:cNvPr id="123" name="Group 122"/>
              <p:cNvGrpSpPr/>
              <p:nvPr/>
            </p:nvGrpSpPr>
            <p:grpSpPr>
              <a:xfrm>
                <a:off x="9689012" y="2290234"/>
                <a:ext cx="1295398" cy="813858"/>
                <a:chOff x="5531790" y="639909"/>
                <a:chExt cx="640080" cy="402143"/>
              </a:xfrm>
            </p:grpSpPr>
            <p:sp>
              <p:nvSpPr>
                <p:cNvPr id="124"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1" name="Isosceles Triangle 160"/>
              <p:cNvSpPr/>
              <p:nvPr/>
            </p:nvSpPr>
            <p:spPr>
              <a:xfrm rot="5400000">
                <a:off x="10236667" y="2571094"/>
                <a:ext cx="292478" cy="25213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4" name="Group 173"/>
          <p:cNvGrpSpPr/>
          <p:nvPr/>
        </p:nvGrpSpPr>
        <p:grpSpPr>
          <a:xfrm>
            <a:off x="6813727" y="2704730"/>
            <a:ext cx="1600200" cy="1600200"/>
            <a:chOff x="6746821" y="2704730"/>
            <a:chExt cx="1600200" cy="1600200"/>
          </a:xfrm>
        </p:grpSpPr>
        <p:sp>
          <p:nvSpPr>
            <p:cNvPr id="113" name="Rectangle 112"/>
            <p:cNvSpPr/>
            <p:nvPr/>
          </p:nvSpPr>
          <p:spPr>
            <a:xfrm>
              <a:off x="674682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p:cNvGrpSpPr/>
            <p:nvPr/>
          </p:nvGrpSpPr>
          <p:grpSpPr>
            <a:xfrm>
              <a:off x="6899222" y="3097901"/>
              <a:ext cx="1295398" cy="813858"/>
              <a:chOff x="6899222" y="2290234"/>
              <a:chExt cx="1295398" cy="813858"/>
            </a:xfrm>
          </p:grpSpPr>
          <p:grpSp>
            <p:nvGrpSpPr>
              <p:cNvPr id="114" name="Group 113"/>
              <p:cNvGrpSpPr/>
              <p:nvPr/>
            </p:nvGrpSpPr>
            <p:grpSpPr>
              <a:xfrm>
                <a:off x="6899222" y="2290234"/>
                <a:ext cx="1295398" cy="813858"/>
                <a:chOff x="5531790" y="639909"/>
                <a:chExt cx="640080" cy="402143"/>
              </a:xfrm>
            </p:grpSpPr>
            <p:sp>
              <p:nvSpPr>
                <p:cNvPr id="115"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7" name="Group 156"/>
              <p:cNvGrpSpPr/>
              <p:nvPr/>
            </p:nvGrpSpPr>
            <p:grpSpPr>
              <a:xfrm>
                <a:off x="7370202" y="2592176"/>
                <a:ext cx="353433" cy="313865"/>
                <a:chOff x="7370202" y="2592176"/>
                <a:chExt cx="353433" cy="313865"/>
              </a:xfrm>
            </p:grpSpPr>
            <p:sp>
              <p:nvSpPr>
                <p:cNvPr id="152" name="Oval 151"/>
                <p:cNvSpPr/>
                <p:nvPr/>
              </p:nvSpPr>
              <p:spPr>
                <a:xfrm>
                  <a:off x="7370202" y="2592176"/>
                  <a:ext cx="98138" cy="9813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p:cNvSpPr/>
                <p:nvPr/>
              </p:nvSpPr>
              <p:spPr>
                <a:xfrm>
                  <a:off x="7625497" y="2592177"/>
                  <a:ext cx="98138" cy="9813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p:cNvSpPr/>
                <p:nvPr/>
              </p:nvSpPr>
              <p:spPr>
                <a:xfrm>
                  <a:off x="7473166" y="2758536"/>
                  <a:ext cx="147505" cy="14750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73" name="Group 172"/>
          <p:cNvGrpSpPr/>
          <p:nvPr/>
        </p:nvGrpSpPr>
        <p:grpSpPr>
          <a:xfrm>
            <a:off x="4023936" y="2704730"/>
            <a:ext cx="1600200" cy="1600200"/>
            <a:chOff x="3957030" y="2704730"/>
            <a:chExt cx="1600200" cy="1600200"/>
          </a:xfrm>
        </p:grpSpPr>
        <p:sp>
          <p:nvSpPr>
            <p:cNvPr id="102" name="Rectangle 101"/>
            <p:cNvSpPr/>
            <p:nvPr/>
          </p:nvSpPr>
          <p:spPr>
            <a:xfrm>
              <a:off x="3957030"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9" name="Group 148"/>
            <p:cNvGrpSpPr/>
            <p:nvPr/>
          </p:nvGrpSpPr>
          <p:grpSpPr>
            <a:xfrm>
              <a:off x="4109431" y="3097901"/>
              <a:ext cx="1295398" cy="813858"/>
              <a:chOff x="4109431" y="2290234"/>
              <a:chExt cx="1295398" cy="813858"/>
            </a:xfrm>
          </p:grpSpPr>
          <p:grpSp>
            <p:nvGrpSpPr>
              <p:cNvPr id="103" name="Group 102"/>
              <p:cNvGrpSpPr/>
              <p:nvPr/>
            </p:nvGrpSpPr>
            <p:grpSpPr>
              <a:xfrm>
                <a:off x="4109431" y="2290234"/>
                <a:ext cx="1295398" cy="813858"/>
                <a:chOff x="5531790" y="639909"/>
                <a:chExt cx="640080" cy="402143"/>
              </a:xfrm>
            </p:grpSpPr>
            <p:sp>
              <p:nvSpPr>
                <p:cNvPr id="104"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4" name="Group 43"/>
              <p:cNvGrpSpPr/>
              <p:nvPr/>
            </p:nvGrpSpPr>
            <p:grpSpPr>
              <a:xfrm>
                <a:off x="4575518" y="2593197"/>
                <a:ext cx="363224" cy="294465"/>
                <a:chOff x="4621484" y="2700473"/>
                <a:chExt cx="255710" cy="207303"/>
              </a:xfrm>
            </p:grpSpPr>
            <p:sp>
              <p:nvSpPr>
                <p:cNvPr id="144" name="Freeform 143"/>
                <p:cNvSpPr/>
                <p:nvPr/>
              </p:nvSpPr>
              <p:spPr>
                <a:xfrm>
                  <a:off x="4621484" y="2838976"/>
                  <a:ext cx="255710" cy="68800"/>
                </a:xfrm>
                <a:custGeom>
                  <a:avLst/>
                  <a:gdLst>
                    <a:gd name="connsiteX0" fmla="*/ 0 w 743647"/>
                    <a:gd name="connsiteY0" fmla="*/ 0 h 200082"/>
                    <a:gd name="connsiteX1" fmla="*/ 80252 w 743647"/>
                    <a:gd name="connsiteY1" fmla="*/ 29372 h 200082"/>
                    <a:gd name="connsiteX2" fmla="*/ 387316 w 743647"/>
                    <a:gd name="connsiteY2" fmla="*/ 75796 h 200082"/>
                    <a:gd name="connsiteX3" fmla="*/ 694380 w 743647"/>
                    <a:gd name="connsiteY3" fmla="*/ 29372 h 200082"/>
                    <a:gd name="connsiteX4" fmla="*/ 743647 w 743647"/>
                    <a:gd name="connsiteY4" fmla="*/ 11340 h 200082"/>
                    <a:gd name="connsiteX5" fmla="*/ 697688 w 743647"/>
                    <a:gd name="connsiteY5" fmla="*/ 67043 h 200082"/>
                    <a:gd name="connsiteX6" fmla="*/ 376502 w 743647"/>
                    <a:gd name="connsiteY6" fmla="*/ 200082 h 200082"/>
                    <a:gd name="connsiteX7" fmla="*/ 55316 w 743647"/>
                    <a:gd name="connsiteY7" fmla="*/ 67043 h 200082"/>
                    <a:gd name="connsiteX8" fmla="*/ 0 w 743647"/>
                    <a:gd name="connsiteY8" fmla="*/ 0 h 20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647" h="200082">
                      <a:moveTo>
                        <a:pt x="0" y="0"/>
                      </a:moveTo>
                      <a:lnTo>
                        <a:pt x="80252" y="29372"/>
                      </a:lnTo>
                      <a:cubicBezTo>
                        <a:pt x="177254" y="59543"/>
                        <a:pt x="280387" y="75796"/>
                        <a:pt x="387316" y="75796"/>
                      </a:cubicBezTo>
                      <a:cubicBezTo>
                        <a:pt x="494246" y="75796"/>
                        <a:pt x="597379" y="59543"/>
                        <a:pt x="694380" y="29372"/>
                      </a:cubicBezTo>
                      <a:lnTo>
                        <a:pt x="743647" y="11340"/>
                      </a:lnTo>
                      <a:lnTo>
                        <a:pt x="697688" y="67043"/>
                      </a:lnTo>
                      <a:cubicBezTo>
                        <a:pt x="615489" y="149241"/>
                        <a:pt x="501933" y="200082"/>
                        <a:pt x="376502" y="200082"/>
                      </a:cubicBezTo>
                      <a:cubicBezTo>
                        <a:pt x="251071" y="200082"/>
                        <a:pt x="137515" y="149241"/>
                        <a:pt x="55316" y="67043"/>
                      </a:cubicBez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41" name="Oval 40"/>
                <p:cNvSpPr/>
                <p:nvPr/>
              </p:nvSpPr>
              <p:spPr>
                <a:xfrm>
                  <a:off x="4624930" y="2700473"/>
                  <a:ext cx="69089" cy="69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p:cNvSpPr/>
                <p:nvPr/>
              </p:nvSpPr>
              <p:spPr>
                <a:xfrm>
                  <a:off x="4804658" y="2700474"/>
                  <a:ext cx="69089" cy="69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72" name="Group 171"/>
          <p:cNvGrpSpPr/>
          <p:nvPr/>
        </p:nvGrpSpPr>
        <p:grpSpPr>
          <a:xfrm>
            <a:off x="1234145" y="2704730"/>
            <a:ext cx="1600200" cy="1600200"/>
            <a:chOff x="1167239" y="2704730"/>
            <a:chExt cx="1600200" cy="1600200"/>
          </a:xfrm>
        </p:grpSpPr>
        <p:sp>
          <p:nvSpPr>
            <p:cNvPr id="6" name="Rectangle 5"/>
            <p:cNvSpPr/>
            <p:nvPr/>
          </p:nvSpPr>
          <p:spPr>
            <a:xfrm>
              <a:off x="1167239"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a:off x="1319640" y="3097901"/>
              <a:ext cx="1295398" cy="813858"/>
              <a:chOff x="1319640" y="2290234"/>
              <a:chExt cx="1295398" cy="813858"/>
            </a:xfrm>
          </p:grpSpPr>
          <p:grpSp>
            <p:nvGrpSpPr>
              <p:cNvPr id="7" name="Group 6"/>
              <p:cNvGrpSpPr/>
              <p:nvPr/>
            </p:nvGrpSpPr>
            <p:grpSpPr>
              <a:xfrm>
                <a:off x="1319640" y="2290234"/>
                <a:ext cx="1295398" cy="813858"/>
                <a:chOff x="5531790" y="639909"/>
                <a:chExt cx="640080" cy="402143"/>
              </a:xfrm>
            </p:grpSpPr>
            <p:sp>
              <p:nvSpPr>
                <p:cNvPr id="42"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2" name="Rectangle 21"/>
              <p:cNvSpPr/>
              <p:nvPr/>
            </p:nvSpPr>
            <p:spPr>
              <a:xfrm>
                <a:off x="1831662" y="2575143"/>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p:cNvSpPr/>
              <p:nvPr/>
            </p:nvSpPr>
            <p:spPr>
              <a:xfrm>
                <a:off x="1994108" y="2575143"/>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p:cNvSpPr/>
              <p:nvPr/>
            </p:nvSpPr>
            <p:spPr>
              <a:xfrm>
                <a:off x="1831662" y="2734018"/>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p:cNvSpPr/>
              <p:nvPr/>
            </p:nvSpPr>
            <p:spPr>
              <a:xfrm>
                <a:off x="1994108" y="2734018"/>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65" name="Group 164"/>
          <p:cNvGrpSpPr/>
          <p:nvPr/>
        </p:nvGrpSpPr>
        <p:grpSpPr>
          <a:xfrm>
            <a:off x="571203" y="4466134"/>
            <a:ext cx="2926080" cy="1205502"/>
            <a:chOff x="504297" y="3658467"/>
            <a:chExt cx="2926080" cy="1205502"/>
          </a:xfrm>
        </p:grpSpPr>
        <p:sp>
          <p:nvSpPr>
            <p:cNvPr id="127" name="TextBox 126"/>
            <p:cNvSpPr txBox="1"/>
            <p:nvPr/>
          </p:nvSpPr>
          <p:spPr>
            <a:xfrm>
              <a:off x="504297"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Computer Vision API</a:t>
              </a:r>
            </a:p>
          </p:txBody>
        </p:sp>
        <p:sp>
          <p:nvSpPr>
            <p:cNvPr id="20" name="Rectangle 19"/>
            <p:cNvSpPr/>
            <p:nvPr/>
          </p:nvSpPr>
          <p:spPr>
            <a:xfrm>
              <a:off x="758213" y="4300738"/>
              <a:ext cx="2418248" cy="563231"/>
            </a:xfrm>
            <a:prstGeom prst="rect">
              <a:avLst/>
            </a:prstGeom>
          </p:spPr>
          <p:txBody>
            <a:bodyPr wrap="square">
              <a:spAutoFit/>
            </a:bodyPr>
            <a:lstStyle/>
            <a:p>
              <a:pPr algn="ctr">
                <a:lnSpc>
                  <a:spcPct val="90000"/>
                </a:lnSpc>
                <a:spcAft>
                  <a:spcPts val="600"/>
                </a:spcAft>
              </a:pPr>
              <a:r>
                <a:rPr lang="en-US" sz="1700" dirty="0">
                  <a:solidFill>
                    <a:schemeClr val="accent6"/>
                  </a:solidFill>
                </a:rPr>
                <a:t>Distill actionable information from images</a:t>
              </a:r>
              <a:r>
                <a:rPr lang="en-US" sz="1700" b="1" dirty="0">
                  <a:solidFill>
                    <a:schemeClr val="accent6"/>
                  </a:solidFill>
                </a:rPr>
                <a:t> </a:t>
              </a:r>
            </a:p>
          </p:txBody>
        </p:sp>
      </p:grpSp>
      <p:grpSp>
        <p:nvGrpSpPr>
          <p:cNvPr id="168" name="Group 167"/>
          <p:cNvGrpSpPr/>
          <p:nvPr/>
        </p:nvGrpSpPr>
        <p:grpSpPr>
          <a:xfrm>
            <a:off x="8940575" y="4466134"/>
            <a:ext cx="2926080" cy="1205502"/>
            <a:chOff x="8873669" y="3658467"/>
            <a:chExt cx="2926080" cy="1205502"/>
          </a:xfrm>
        </p:grpSpPr>
        <p:sp>
          <p:nvSpPr>
            <p:cNvPr id="132" name="TextBox 131"/>
            <p:cNvSpPr txBox="1"/>
            <p:nvPr/>
          </p:nvSpPr>
          <p:spPr>
            <a:xfrm>
              <a:off x="8873669"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Video API</a:t>
              </a:r>
            </a:p>
          </p:txBody>
        </p:sp>
        <p:sp>
          <p:nvSpPr>
            <p:cNvPr id="133" name="Rectangle 132"/>
            <p:cNvSpPr/>
            <p:nvPr/>
          </p:nvSpPr>
          <p:spPr>
            <a:xfrm>
              <a:off x="9127585" y="4300738"/>
              <a:ext cx="2418248" cy="563231"/>
            </a:xfrm>
            <a:prstGeom prst="rect">
              <a:avLst/>
            </a:prstGeom>
          </p:spPr>
          <p:txBody>
            <a:bodyPr wrap="square">
              <a:spAutoFit/>
            </a:bodyPr>
            <a:lstStyle/>
            <a:p>
              <a:pPr algn="ctr">
                <a:lnSpc>
                  <a:spcPct val="90000"/>
                </a:lnSpc>
                <a:spcAft>
                  <a:spcPts val="600"/>
                </a:spcAft>
              </a:pPr>
              <a:r>
                <a:rPr lang="en-US" sz="1700" dirty="0">
                  <a:solidFill>
                    <a:schemeClr val="accent6"/>
                  </a:solidFill>
                </a:rPr>
                <a:t>Analyze, edit, and process videos within your app</a:t>
              </a:r>
            </a:p>
          </p:txBody>
        </p:sp>
      </p:grpSp>
      <p:grpSp>
        <p:nvGrpSpPr>
          <p:cNvPr id="166" name="Group 165"/>
          <p:cNvGrpSpPr/>
          <p:nvPr/>
        </p:nvGrpSpPr>
        <p:grpSpPr>
          <a:xfrm>
            <a:off x="3360994" y="4466134"/>
            <a:ext cx="2926080" cy="1440951"/>
            <a:chOff x="3294088" y="3658467"/>
            <a:chExt cx="2926080" cy="1440951"/>
          </a:xfrm>
        </p:grpSpPr>
        <p:sp>
          <p:nvSpPr>
            <p:cNvPr id="135" name="TextBox 134"/>
            <p:cNvSpPr txBox="1"/>
            <p:nvPr/>
          </p:nvSpPr>
          <p:spPr>
            <a:xfrm>
              <a:off x="3294088"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Face API</a:t>
              </a:r>
            </a:p>
          </p:txBody>
        </p:sp>
        <p:sp>
          <p:nvSpPr>
            <p:cNvPr id="136" name="Rectangle 135"/>
            <p:cNvSpPr/>
            <p:nvPr/>
          </p:nvSpPr>
          <p:spPr>
            <a:xfrm>
              <a:off x="3548004" y="4300738"/>
              <a:ext cx="2418248" cy="798680"/>
            </a:xfrm>
            <a:prstGeom prst="rect">
              <a:avLst/>
            </a:prstGeom>
          </p:spPr>
          <p:txBody>
            <a:bodyPr wrap="square">
              <a:spAutoFit/>
            </a:bodyPr>
            <a:lstStyle/>
            <a:p>
              <a:pPr algn="ctr">
                <a:lnSpc>
                  <a:spcPct val="90000"/>
                </a:lnSpc>
                <a:spcAft>
                  <a:spcPts val="600"/>
                </a:spcAft>
              </a:pPr>
              <a:r>
                <a:rPr lang="en-US" sz="1700" dirty="0">
                  <a:solidFill>
                    <a:schemeClr val="accent6"/>
                  </a:solidFill>
                </a:rPr>
                <a:t>Detect, identify, analyze, organize, and tag faces in photos</a:t>
              </a:r>
            </a:p>
          </p:txBody>
        </p:sp>
      </p:grpSp>
      <p:grpSp>
        <p:nvGrpSpPr>
          <p:cNvPr id="167" name="Group 166"/>
          <p:cNvGrpSpPr/>
          <p:nvPr/>
        </p:nvGrpSpPr>
        <p:grpSpPr>
          <a:xfrm>
            <a:off x="6150785" y="4466134"/>
            <a:ext cx="2926080" cy="1205502"/>
            <a:chOff x="6083879" y="3658467"/>
            <a:chExt cx="2926080" cy="1205502"/>
          </a:xfrm>
        </p:grpSpPr>
        <p:sp>
          <p:nvSpPr>
            <p:cNvPr id="138" name="TextBox 137"/>
            <p:cNvSpPr txBox="1"/>
            <p:nvPr/>
          </p:nvSpPr>
          <p:spPr>
            <a:xfrm>
              <a:off x="6083879"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Emotion API</a:t>
              </a:r>
            </a:p>
          </p:txBody>
        </p:sp>
        <p:sp>
          <p:nvSpPr>
            <p:cNvPr id="139" name="Rectangle 138"/>
            <p:cNvSpPr/>
            <p:nvPr/>
          </p:nvSpPr>
          <p:spPr>
            <a:xfrm>
              <a:off x="6337795" y="4300738"/>
              <a:ext cx="2418248" cy="563231"/>
            </a:xfrm>
            <a:prstGeom prst="rect">
              <a:avLst/>
            </a:prstGeom>
          </p:spPr>
          <p:txBody>
            <a:bodyPr wrap="square">
              <a:spAutoFit/>
            </a:bodyPr>
            <a:lstStyle/>
            <a:p>
              <a:pPr algn="ctr">
                <a:lnSpc>
                  <a:spcPct val="90000"/>
                </a:lnSpc>
                <a:spcAft>
                  <a:spcPts val="600"/>
                </a:spcAft>
              </a:pPr>
              <a:r>
                <a:rPr lang="en-US" sz="1700" dirty="0">
                  <a:solidFill>
                    <a:schemeClr val="accent6"/>
                  </a:solidFill>
                </a:rPr>
                <a:t>Personalize experiences with emotion recognition</a:t>
              </a:r>
            </a:p>
          </p:txBody>
        </p:sp>
      </p:grpSp>
      <p:sp>
        <p:nvSpPr>
          <p:cNvPr id="40" name="Rectangle 39"/>
          <p:cNvSpPr/>
          <p:nvPr/>
        </p:nvSpPr>
        <p:spPr>
          <a:xfrm>
            <a:off x="1352882" y="374541"/>
            <a:ext cx="2503155" cy="769441"/>
          </a:xfrm>
          <a:prstGeom prst="rect">
            <a:avLst/>
          </a:prstGeom>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Vision</a:t>
            </a:r>
          </a:p>
        </p:txBody>
      </p:sp>
      <p:sp>
        <p:nvSpPr>
          <p:cNvPr id="70" name="Freeform 22"/>
          <p:cNvSpPr>
            <a:spLocks noChangeAspect="1"/>
          </p:cNvSpPr>
          <p:nvPr/>
        </p:nvSpPr>
        <p:spPr bwMode="auto">
          <a:xfrm>
            <a:off x="614843" y="536091"/>
            <a:ext cx="674510" cy="446340"/>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Tree>
    <p:extLst>
      <p:ext uri="{BB962C8B-B14F-4D97-AF65-F5344CB8AC3E}">
        <p14:creationId xmlns:p14="http://schemas.microsoft.com/office/powerpoint/2010/main" val="164456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barn(outHorizontal)">
                                      <p:cBhvr>
                                        <p:cTn id="7" dur="500"/>
                                        <p:tgtEl>
                                          <p:spTgt spid="70"/>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2"/>
                                        </p:tgtEl>
                                        <p:attrNameLst>
                                          <p:attrName>style.visibility</p:attrName>
                                        </p:attrNameLst>
                                      </p:cBhvr>
                                      <p:to>
                                        <p:strVal val="visible"/>
                                      </p:to>
                                    </p:set>
                                    <p:animEffect transition="in" filter="fade">
                                      <p:cBhvr>
                                        <p:cTn id="15" dur="500"/>
                                        <p:tgtEl>
                                          <p:spTgt spid="172"/>
                                        </p:tgtEl>
                                      </p:cBhvr>
                                    </p:animEffect>
                                  </p:childTnLst>
                                </p:cTn>
                              </p:par>
                              <p:par>
                                <p:cTn id="16" presetID="47" presetClass="entr" presetSubtype="0" fill="hold" nodeType="withEffect">
                                  <p:stCondLst>
                                    <p:cond delay="250"/>
                                  </p:stCondLst>
                                  <p:childTnLst>
                                    <p:set>
                                      <p:cBhvr>
                                        <p:cTn id="17" dur="1" fill="hold">
                                          <p:stCondLst>
                                            <p:cond delay="0"/>
                                          </p:stCondLst>
                                        </p:cTn>
                                        <p:tgtEl>
                                          <p:spTgt spid="165"/>
                                        </p:tgtEl>
                                        <p:attrNameLst>
                                          <p:attrName>style.visibility</p:attrName>
                                        </p:attrNameLst>
                                      </p:cBhvr>
                                      <p:to>
                                        <p:strVal val="visible"/>
                                      </p:to>
                                    </p:set>
                                    <p:animEffect transition="in" filter="fade">
                                      <p:cBhvr>
                                        <p:cTn id="18" dur="300"/>
                                        <p:tgtEl>
                                          <p:spTgt spid="165"/>
                                        </p:tgtEl>
                                      </p:cBhvr>
                                    </p:animEffect>
                                    <p:anim calcmode="lin" valueType="num">
                                      <p:cBhvr>
                                        <p:cTn id="19" dur="300" fill="hold"/>
                                        <p:tgtEl>
                                          <p:spTgt spid="165"/>
                                        </p:tgtEl>
                                        <p:attrNameLst>
                                          <p:attrName>ppt_x</p:attrName>
                                        </p:attrNameLst>
                                      </p:cBhvr>
                                      <p:tavLst>
                                        <p:tav tm="0">
                                          <p:val>
                                            <p:strVal val="#ppt_x"/>
                                          </p:val>
                                        </p:tav>
                                        <p:tav tm="100000">
                                          <p:val>
                                            <p:strVal val="#ppt_x"/>
                                          </p:val>
                                        </p:tav>
                                      </p:tavLst>
                                    </p:anim>
                                    <p:anim calcmode="lin" valueType="num">
                                      <p:cBhvr>
                                        <p:cTn id="20" dur="300" fill="hold"/>
                                        <p:tgtEl>
                                          <p:spTgt spid="165"/>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73"/>
                                        </p:tgtEl>
                                        <p:attrNameLst>
                                          <p:attrName>style.visibility</p:attrName>
                                        </p:attrNameLst>
                                      </p:cBhvr>
                                      <p:to>
                                        <p:strVal val="visible"/>
                                      </p:to>
                                    </p:set>
                                    <p:animEffect transition="in" filter="fade">
                                      <p:cBhvr>
                                        <p:cTn id="25" dur="500"/>
                                        <p:tgtEl>
                                          <p:spTgt spid="173"/>
                                        </p:tgtEl>
                                      </p:cBhvr>
                                    </p:animEffect>
                                  </p:childTnLst>
                                </p:cTn>
                              </p:par>
                              <p:par>
                                <p:cTn id="26" presetID="47" presetClass="entr" presetSubtype="0" fill="hold" nodeType="withEffect">
                                  <p:stCondLst>
                                    <p:cond delay="250"/>
                                  </p:stCondLst>
                                  <p:childTnLst>
                                    <p:set>
                                      <p:cBhvr>
                                        <p:cTn id="27" dur="1" fill="hold">
                                          <p:stCondLst>
                                            <p:cond delay="0"/>
                                          </p:stCondLst>
                                        </p:cTn>
                                        <p:tgtEl>
                                          <p:spTgt spid="166"/>
                                        </p:tgtEl>
                                        <p:attrNameLst>
                                          <p:attrName>style.visibility</p:attrName>
                                        </p:attrNameLst>
                                      </p:cBhvr>
                                      <p:to>
                                        <p:strVal val="visible"/>
                                      </p:to>
                                    </p:set>
                                    <p:animEffect transition="in" filter="fade">
                                      <p:cBhvr>
                                        <p:cTn id="28" dur="300"/>
                                        <p:tgtEl>
                                          <p:spTgt spid="166"/>
                                        </p:tgtEl>
                                      </p:cBhvr>
                                    </p:animEffect>
                                    <p:anim calcmode="lin" valueType="num">
                                      <p:cBhvr>
                                        <p:cTn id="29" dur="300" fill="hold"/>
                                        <p:tgtEl>
                                          <p:spTgt spid="166"/>
                                        </p:tgtEl>
                                        <p:attrNameLst>
                                          <p:attrName>ppt_x</p:attrName>
                                        </p:attrNameLst>
                                      </p:cBhvr>
                                      <p:tavLst>
                                        <p:tav tm="0">
                                          <p:val>
                                            <p:strVal val="#ppt_x"/>
                                          </p:val>
                                        </p:tav>
                                        <p:tav tm="100000">
                                          <p:val>
                                            <p:strVal val="#ppt_x"/>
                                          </p:val>
                                        </p:tav>
                                      </p:tavLst>
                                    </p:anim>
                                    <p:anim calcmode="lin" valueType="num">
                                      <p:cBhvr>
                                        <p:cTn id="30" dur="300" fill="hold"/>
                                        <p:tgtEl>
                                          <p:spTgt spid="16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74"/>
                                        </p:tgtEl>
                                        <p:attrNameLst>
                                          <p:attrName>style.visibility</p:attrName>
                                        </p:attrNameLst>
                                      </p:cBhvr>
                                      <p:to>
                                        <p:strVal val="visible"/>
                                      </p:to>
                                    </p:set>
                                    <p:animEffect transition="in" filter="fade">
                                      <p:cBhvr>
                                        <p:cTn id="35" dur="500"/>
                                        <p:tgtEl>
                                          <p:spTgt spid="174"/>
                                        </p:tgtEl>
                                      </p:cBhvr>
                                    </p:animEffect>
                                  </p:childTnLst>
                                </p:cTn>
                              </p:par>
                              <p:par>
                                <p:cTn id="36" presetID="47" presetClass="entr" presetSubtype="0" fill="hold" nodeType="withEffect">
                                  <p:stCondLst>
                                    <p:cond delay="250"/>
                                  </p:stCondLst>
                                  <p:childTnLst>
                                    <p:set>
                                      <p:cBhvr>
                                        <p:cTn id="37" dur="1" fill="hold">
                                          <p:stCondLst>
                                            <p:cond delay="0"/>
                                          </p:stCondLst>
                                        </p:cTn>
                                        <p:tgtEl>
                                          <p:spTgt spid="167"/>
                                        </p:tgtEl>
                                        <p:attrNameLst>
                                          <p:attrName>style.visibility</p:attrName>
                                        </p:attrNameLst>
                                      </p:cBhvr>
                                      <p:to>
                                        <p:strVal val="visible"/>
                                      </p:to>
                                    </p:set>
                                    <p:animEffect transition="in" filter="fade">
                                      <p:cBhvr>
                                        <p:cTn id="38" dur="300"/>
                                        <p:tgtEl>
                                          <p:spTgt spid="167"/>
                                        </p:tgtEl>
                                      </p:cBhvr>
                                    </p:animEffect>
                                    <p:anim calcmode="lin" valueType="num">
                                      <p:cBhvr>
                                        <p:cTn id="39" dur="300" fill="hold"/>
                                        <p:tgtEl>
                                          <p:spTgt spid="167"/>
                                        </p:tgtEl>
                                        <p:attrNameLst>
                                          <p:attrName>ppt_x</p:attrName>
                                        </p:attrNameLst>
                                      </p:cBhvr>
                                      <p:tavLst>
                                        <p:tav tm="0">
                                          <p:val>
                                            <p:strVal val="#ppt_x"/>
                                          </p:val>
                                        </p:tav>
                                        <p:tav tm="100000">
                                          <p:val>
                                            <p:strVal val="#ppt_x"/>
                                          </p:val>
                                        </p:tav>
                                      </p:tavLst>
                                    </p:anim>
                                    <p:anim calcmode="lin" valueType="num">
                                      <p:cBhvr>
                                        <p:cTn id="40" dur="300" fill="hold"/>
                                        <p:tgtEl>
                                          <p:spTgt spid="167"/>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75"/>
                                        </p:tgtEl>
                                        <p:attrNameLst>
                                          <p:attrName>style.visibility</p:attrName>
                                        </p:attrNameLst>
                                      </p:cBhvr>
                                      <p:to>
                                        <p:strVal val="visible"/>
                                      </p:to>
                                    </p:set>
                                    <p:animEffect transition="in" filter="fade">
                                      <p:cBhvr>
                                        <p:cTn id="45" dur="500"/>
                                        <p:tgtEl>
                                          <p:spTgt spid="175"/>
                                        </p:tgtEl>
                                      </p:cBhvr>
                                    </p:animEffect>
                                  </p:childTnLst>
                                </p:cTn>
                              </p:par>
                              <p:par>
                                <p:cTn id="46" presetID="47" presetClass="entr" presetSubtype="0" fill="hold" nodeType="withEffect">
                                  <p:stCondLst>
                                    <p:cond delay="250"/>
                                  </p:stCondLst>
                                  <p:childTnLst>
                                    <p:set>
                                      <p:cBhvr>
                                        <p:cTn id="47" dur="1" fill="hold">
                                          <p:stCondLst>
                                            <p:cond delay="0"/>
                                          </p:stCondLst>
                                        </p:cTn>
                                        <p:tgtEl>
                                          <p:spTgt spid="168"/>
                                        </p:tgtEl>
                                        <p:attrNameLst>
                                          <p:attrName>style.visibility</p:attrName>
                                        </p:attrNameLst>
                                      </p:cBhvr>
                                      <p:to>
                                        <p:strVal val="visible"/>
                                      </p:to>
                                    </p:set>
                                    <p:animEffect transition="in" filter="fade">
                                      <p:cBhvr>
                                        <p:cTn id="48" dur="300"/>
                                        <p:tgtEl>
                                          <p:spTgt spid="168"/>
                                        </p:tgtEl>
                                      </p:cBhvr>
                                    </p:animEffect>
                                    <p:anim calcmode="lin" valueType="num">
                                      <p:cBhvr>
                                        <p:cTn id="49" dur="300" fill="hold"/>
                                        <p:tgtEl>
                                          <p:spTgt spid="168"/>
                                        </p:tgtEl>
                                        <p:attrNameLst>
                                          <p:attrName>ppt_x</p:attrName>
                                        </p:attrNameLst>
                                      </p:cBhvr>
                                      <p:tavLst>
                                        <p:tav tm="0">
                                          <p:val>
                                            <p:strVal val="#ppt_x"/>
                                          </p:val>
                                        </p:tav>
                                        <p:tav tm="100000">
                                          <p:val>
                                            <p:strVal val="#ppt_x"/>
                                          </p:val>
                                        </p:tav>
                                      </p:tavLst>
                                    </p:anim>
                                    <p:anim calcmode="lin" valueType="num">
                                      <p:cBhvr>
                                        <p:cTn id="50" dur="300" fill="hold"/>
                                        <p:tgtEl>
                                          <p:spTgt spid="1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7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p:cNvGrpSpPr/>
          <p:nvPr/>
        </p:nvGrpSpPr>
        <p:grpSpPr>
          <a:xfrm>
            <a:off x="614843" y="374541"/>
            <a:ext cx="3241194" cy="769441"/>
            <a:chOff x="614843" y="374541"/>
            <a:chExt cx="3241194" cy="769441"/>
          </a:xfrm>
        </p:grpSpPr>
        <p:sp>
          <p:nvSpPr>
            <p:cNvPr id="59" name="Rectangle 58"/>
            <p:cNvSpPr/>
            <p:nvPr/>
          </p:nvSpPr>
          <p:spPr>
            <a:xfrm>
              <a:off x="1352882" y="374541"/>
              <a:ext cx="2503155" cy="769441"/>
            </a:xfrm>
            <a:prstGeom prst="rect">
              <a:avLst/>
            </a:prstGeom>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Vision</a:t>
              </a:r>
            </a:p>
          </p:txBody>
        </p:sp>
        <p:sp>
          <p:nvSpPr>
            <p:cNvPr id="61" name="Freeform 22"/>
            <p:cNvSpPr>
              <a:spLocks noChangeAspect="1"/>
            </p:cNvSpPr>
            <p:nvPr/>
          </p:nvSpPr>
          <p:spPr bwMode="auto">
            <a:xfrm>
              <a:off x="614843" y="536091"/>
              <a:ext cx="674510" cy="446340"/>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3" name="Group 2"/>
          <p:cNvGrpSpPr/>
          <p:nvPr/>
        </p:nvGrpSpPr>
        <p:grpSpPr>
          <a:xfrm>
            <a:off x="427038" y="225861"/>
            <a:ext cx="3421138" cy="1066799"/>
            <a:chOff x="1013503" y="1562943"/>
            <a:chExt cx="3421138" cy="1066799"/>
          </a:xfrm>
        </p:grpSpPr>
        <p:grpSp>
          <p:nvGrpSpPr>
            <p:cNvPr id="4" name="Group 3"/>
            <p:cNvGrpSpPr/>
            <p:nvPr/>
          </p:nvGrpSpPr>
          <p:grpSpPr>
            <a:xfrm>
              <a:off x="1013503" y="1562943"/>
              <a:ext cx="3421138" cy="1066799"/>
              <a:chOff x="434899" y="234018"/>
              <a:chExt cx="3421138" cy="1066799"/>
            </a:xfrm>
          </p:grpSpPr>
          <p:sp>
            <p:nvSpPr>
              <p:cNvPr id="55" name="Rectangle 54"/>
              <p:cNvSpPr/>
              <p:nvPr/>
            </p:nvSpPr>
            <p:spPr>
              <a:xfrm>
                <a:off x="1352882" y="372821"/>
                <a:ext cx="2503155" cy="769441"/>
              </a:xfrm>
              <a:prstGeom prst="rect">
                <a:avLst/>
              </a:prstGeom>
              <a:solidFill>
                <a:srgbClr val="00B294"/>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Speech</a:t>
                </a:r>
              </a:p>
            </p:txBody>
          </p:sp>
          <p:sp>
            <p:nvSpPr>
              <p:cNvPr id="2" name="Rectangle 1"/>
              <p:cNvSpPr/>
              <p:nvPr/>
            </p:nvSpPr>
            <p:spPr>
              <a:xfrm>
                <a:off x="434899" y="234018"/>
                <a:ext cx="1066799" cy="10667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0" name="Freeform 18"/>
            <p:cNvSpPr>
              <a:spLocks noChangeAspect="1"/>
            </p:cNvSpPr>
            <p:nvPr/>
          </p:nvSpPr>
          <p:spPr bwMode="auto">
            <a:xfrm>
              <a:off x="1174755" y="1820147"/>
              <a:ext cx="744295" cy="651997"/>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104" name="Group 103"/>
          <p:cNvGrpSpPr/>
          <p:nvPr/>
        </p:nvGrpSpPr>
        <p:grpSpPr>
          <a:xfrm>
            <a:off x="1592899" y="2704730"/>
            <a:ext cx="1600200" cy="1600200"/>
            <a:chOff x="1167239" y="2704730"/>
            <a:chExt cx="1600200" cy="1600200"/>
          </a:xfrm>
        </p:grpSpPr>
        <p:sp>
          <p:nvSpPr>
            <p:cNvPr id="33" name="Rectangle 32"/>
            <p:cNvSpPr/>
            <p:nvPr/>
          </p:nvSpPr>
          <p:spPr>
            <a:xfrm>
              <a:off x="1167239"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1395527" y="3071481"/>
              <a:ext cx="1143624" cy="866698"/>
              <a:chOff x="1395527" y="3071481"/>
              <a:chExt cx="1143624" cy="866698"/>
            </a:xfrm>
          </p:grpSpPr>
          <p:grpSp>
            <p:nvGrpSpPr>
              <p:cNvPr id="8" name="Group 7"/>
              <p:cNvGrpSpPr/>
              <p:nvPr/>
            </p:nvGrpSpPr>
            <p:grpSpPr>
              <a:xfrm>
                <a:off x="1395527" y="3071481"/>
                <a:ext cx="1143624" cy="866698"/>
                <a:chOff x="1395525" y="3097901"/>
                <a:chExt cx="1143624" cy="866698"/>
              </a:xfrm>
            </p:grpSpPr>
            <p:sp>
              <p:nvSpPr>
                <p:cNvPr id="74"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 name="Group 12"/>
              <p:cNvGrpSpPr/>
              <p:nvPr/>
            </p:nvGrpSpPr>
            <p:grpSpPr>
              <a:xfrm>
                <a:off x="1720833" y="3394139"/>
                <a:ext cx="493012" cy="103123"/>
                <a:chOff x="1686625" y="3385251"/>
                <a:chExt cx="535508" cy="112012"/>
              </a:xfrm>
            </p:grpSpPr>
            <p:sp>
              <p:nvSpPr>
                <p:cNvPr id="12" name="Oval 11"/>
                <p:cNvSpPr/>
                <p:nvPr/>
              </p:nvSpPr>
              <p:spPr>
                <a:xfrm>
                  <a:off x="1686625" y="3385251"/>
                  <a:ext cx="112012" cy="112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p:cNvSpPr/>
                <p:nvPr/>
              </p:nvSpPr>
              <p:spPr>
                <a:xfrm>
                  <a:off x="1898373" y="3385251"/>
                  <a:ext cx="112012" cy="112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2110121" y="3385251"/>
                  <a:ext cx="112012" cy="112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05" name="Group 104"/>
          <p:cNvGrpSpPr/>
          <p:nvPr/>
        </p:nvGrpSpPr>
        <p:grpSpPr>
          <a:xfrm>
            <a:off x="5418139" y="2704730"/>
            <a:ext cx="1600200" cy="1600200"/>
            <a:chOff x="5412867" y="2704730"/>
            <a:chExt cx="1600200" cy="1600200"/>
          </a:xfrm>
        </p:grpSpPr>
        <p:sp>
          <p:nvSpPr>
            <p:cNvPr id="49" name="Rectangle 48"/>
            <p:cNvSpPr/>
            <p:nvPr/>
          </p:nvSpPr>
          <p:spPr>
            <a:xfrm>
              <a:off x="5412867"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p:cNvGrpSpPr/>
            <p:nvPr/>
          </p:nvGrpSpPr>
          <p:grpSpPr>
            <a:xfrm>
              <a:off x="5641155" y="3071481"/>
              <a:ext cx="1143624" cy="866698"/>
              <a:chOff x="5641155" y="3071481"/>
              <a:chExt cx="1143624" cy="866698"/>
            </a:xfrm>
          </p:grpSpPr>
          <p:grpSp>
            <p:nvGrpSpPr>
              <p:cNvPr id="76" name="Group 75"/>
              <p:cNvGrpSpPr/>
              <p:nvPr/>
            </p:nvGrpSpPr>
            <p:grpSpPr>
              <a:xfrm>
                <a:off x="5641155" y="3071481"/>
                <a:ext cx="1143624" cy="866698"/>
                <a:chOff x="1395525" y="3097901"/>
                <a:chExt cx="1143624" cy="866698"/>
              </a:xfrm>
            </p:grpSpPr>
            <p:sp>
              <p:nvSpPr>
                <p:cNvPr id="77"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8" name="Group 87"/>
              <p:cNvGrpSpPr/>
              <p:nvPr/>
            </p:nvGrpSpPr>
            <p:grpSpPr>
              <a:xfrm>
                <a:off x="5889309" y="3335767"/>
                <a:ext cx="631930" cy="184974"/>
                <a:chOff x="5981991" y="2678634"/>
                <a:chExt cx="631930" cy="184974"/>
              </a:xfrm>
              <a:solidFill>
                <a:schemeClr val="bg1"/>
              </a:solidFill>
            </p:grpSpPr>
            <p:grpSp>
              <p:nvGrpSpPr>
                <p:cNvPr id="89" name="Group 88"/>
                <p:cNvGrpSpPr/>
                <p:nvPr/>
              </p:nvGrpSpPr>
              <p:grpSpPr>
                <a:xfrm>
                  <a:off x="5981991" y="2678634"/>
                  <a:ext cx="257244" cy="184974"/>
                  <a:chOff x="5981991" y="2678634"/>
                  <a:chExt cx="257244" cy="184974"/>
                </a:xfrm>
                <a:grpFill/>
              </p:grpSpPr>
              <p:sp>
                <p:nvSpPr>
                  <p:cNvPr id="93" name="Freeform 92"/>
                  <p:cNvSpPr/>
                  <p:nvPr/>
                </p:nvSpPr>
                <p:spPr bwMode="auto">
                  <a:xfrm>
                    <a:off x="5981991"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94" name="Freeform 93"/>
                  <p:cNvSpPr/>
                  <p:nvPr/>
                </p:nvSpPr>
                <p:spPr bwMode="auto">
                  <a:xfrm>
                    <a:off x="6113592"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nvGrpSpPr>
                <p:cNvPr id="90" name="Group 89"/>
                <p:cNvGrpSpPr/>
                <p:nvPr/>
              </p:nvGrpSpPr>
              <p:grpSpPr>
                <a:xfrm rot="10800000">
                  <a:off x="6356677" y="2678634"/>
                  <a:ext cx="257244" cy="184974"/>
                  <a:chOff x="5981991" y="2678634"/>
                  <a:chExt cx="257244" cy="184974"/>
                </a:xfrm>
                <a:grpFill/>
              </p:grpSpPr>
              <p:sp>
                <p:nvSpPr>
                  <p:cNvPr id="91" name="Freeform 90"/>
                  <p:cNvSpPr/>
                  <p:nvPr/>
                </p:nvSpPr>
                <p:spPr bwMode="auto">
                  <a:xfrm>
                    <a:off x="5981991"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92" name="Freeform 91"/>
                  <p:cNvSpPr/>
                  <p:nvPr/>
                </p:nvSpPr>
                <p:spPr bwMode="auto">
                  <a:xfrm>
                    <a:off x="6113592"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grpSp>
      </p:grpSp>
      <p:grpSp>
        <p:nvGrpSpPr>
          <p:cNvPr id="106" name="Group 105"/>
          <p:cNvGrpSpPr/>
          <p:nvPr/>
        </p:nvGrpSpPr>
        <p:grpSpPr>
          <a:xfrm>
            <a:off x="9243379" y="2704730"/>
            <a:ext cx="1600200" cy="1600200"/>
            <a:chOff x="9658494" y="2704730"/>
            <a:chExt cx="1600200" cy="1600200"/>
          </a:xfrm>
        </p:grpSpPr>
        <p:sp>
          <p:nvSpPr>
            <p:cNvPr id="62" name="Rectangle 61"/>
            <p:cNvSpPr/>
            <p:nvPr/>
          </p:nvSpPr>
          <p:spPr>
            <a:xfrm>
              <a:off x="9658494"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5" name="Group 84"/>
            <p:cNvGrpSpPr/>
            <p:nvPr/>
          </p:nvGrpSpPr>
          <p:grpSpPr>
            <a:xfrm>
              <a:off x="9886782" y="3071481"/>
              <a:ext cx="1143624" cy="866698"/>
              <a:chOff x="9886782" y="3071481"/>
              <a:chExt cx="1143624" cy="866698"/>
            </a:xfrm>
          </p:grpSpPr>
          <p:grpSp>
            <p:nvGrpSpPr>
              <p:cNvPr id="79" name="Group 78"/>
              <p:cNvGrpSpPr/>
              <p:nvPr/>
            </p:nvGrpSpPr>
            <p:grpSpPr>
              <a:xfrm>
                <a:off x="9886782" y="3071481"/>
                <a:ext cx="1143624" cy="866698"/>
                <a:chOff x="1395525" y="3097901"/>
                <a:chExt cx="1143624" cy="866698"/>
              </a:xfrm>
            </p:grpSpPr>
            <p:sp>
              <p:nvSpPr>
                <p:cNvPr id="80"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7" name="Group 96"/>
              <p:cNvGrpSpPr/>
              <p:nvPr/>
            </p:nvGrpSpPr>
            <p:grpSpPr>
              <a:xfrm>
                <a:off x="10247205" y="3305007"/>
                <a:ext cx="422778" cy="268455"/>
                <a:chOff x="9799637" y="2592327"/>
                <a:chExt cx="465113" cy="295337"/>
              </a:xfrm>
              <a:solidFill>
                <a:schemeClr val="bg1"/>
              </a:solidFill>
            </p:grpSpPr>
            <p:sp>
              <p:nvSpPr>
                <p:cNvPr id="101" name="Freeform 100"/>
                <p:cNvSpPr/>
                <p:nvPr/>
              </p:nvSpPr>
              <p:spPr bwMode="auto">
                <a:xfrm rot="16200000">
                  <a:off x="9725512" y="2666453"/>
                  <a:ext cx="295336" cy="147085"/>
                </a:xfrm>
                <a:custGeom>
                  <a:avLst/>
                  <a:gdLst>
                    <a:gd name="connsiteX0" fmla="*/ 295336 w 295336"/>
                    <a:gd name="connsiteY0" fmla="*/ 50682 h 147085"/>
                    <a:gd name="connsiteX1" fmla="*/ 295336 w 295336"/>
                    <a:gd name="connsiteY1" fmla="*/ 96401 h 147085"/>
                    <a:gd name="connsiteX2" fmla="*/ 200777 w 295336"/>
                    <a:gd name="connsiteY2" fmla="*/ 96401 h 147085"/>
                    <a:gd name="connsiteX3" fmla="*/ 200777 w 295336"/>
                    <a:gd name="connsiteY3" fmla="*/ 147085 h 147085"/>
                    <a:gd name="connsiteX4" fmla="*/ 155058 w 295336"/>
                    <a:gd name="connsiteY4" fmla="*/ 147085 h 147085"/>
                    <a:gd name="connsiteX5" fmla="*/ 155058 w 295336"/>
                    <a:gd name="connsiteY5" fmla="*/ 96401 h 147085"/>
                    <a:gd name="connsiteX6" fmla="*/ 0 w 295336"/>
                    <a:gd name="connsiteY6" fmla="*/ 96401 h 147085"/>
                    <a:gd name="connsiteX7" fmla="*/ 0 w 295336"/>
                    <a:gd name="connsiteY7" fmla="*/ 50682 h 147085"/>
                    <a:gd name="connsiteX8" fmla="*/ 155058 w 295336"/>
                    <a:gd name="connsiteY8" fmla="*/ 50682 h 147085"/>
                    <a:gd name="connsiteX9" fmla="*/ 155058 w 295336"/>
                    <a:gd name="connsiteY9" fmla="*/ 0 h 147085"/>
                    <a:gd name="connsiteX10" fmla="*/ 200777 w 295336"/>
                    <a:gd name="connsiteY10" fmla="*/ 0 h 147085"/>
                    <a:gd name="connsiteX11" fmla="*/ 200777 w 295336"/>
                    <a:gd name="connsiteY11" fmla="*/ 50682 h 1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5336" h="147085">
                      <a:moveTo>
                        <a:pt x="295336" y="50682"/>
                      </a:moveTo>
                      <a:lnTo>
                        <a:pt x="295336" y="96401"/>
                      </a:lnTo>
                      <a:lnTo>
                        <a:pt x="200777" y="96401"/>
                      </a:lnTo>
                      <a:lnTo>
                        <a:pt x="200777" y="147085"/>
                      </a:lnTo>
                      <a:lnTo>
                        <a:pt x="155058" y="147085"/>
                      </a:lnTo>
                      <a:lnTo>
                        <a:pt x="155058" y="96401"/>
                      </a:lnTo>
                      <a:lnTo>
                        <a:pt x="0" y="96401"/>
                      </a:lnTo>
                      <a:lnTo>
                        <a:pt x="0" y="50682"/>
                      </a:lnTo>
                      <a:lnTo>
                        <a:pt x="155058" y="50682"/>
                      </a:lnTo>
                      <a:lnTo>
                        <a:pt x="155058" y="0"/>
                      </a:lnTo>
                      <a:lnTo>
                        <a:pt x="200777" y="0"/>
                      </a:lnTo>
                      <a:lnTo>
                        <a:pt x="200777" y="50682"/>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02" name="Freeform 101"/>
                <p:cNvSpPr/>
                <p:nvPr/>
              </p:nvSpPr>
              <p:spPr bwMode="auto">
                <a:xfrm rot="16200000">
                  <a:off x="9884527" y="2666453"/>
                  <a:ext cx="295336" cy="147085"/>
                </a:xfrm>
                <a:custGeom>
                  <a:avLst/>
                  <a:gdLst>
                    <a:gd name="connsiteX0" fmla="*/ 295336 w 295336"/>
                    <a:gd name="connsiteY0" fmla="*/ 50682 h 147085"/>
                    <a:gd name="connsiteX1" fmla="*/ 295336 w 295336"/>
                    <a:gd name="connsiteY1" fmla="*/ 96401 h 147085"/>
                    <a:gd name="connsiteX2" fmla="*/ 118391 w 295336"/>
                    <a:gd name="connsiteY2" fmla="*/ 96401 h 147085"/>
                    <a:gd name="connsiteX3" fmla="*/ 118391 w 295336"/>
                    <a:gd name="connsiteY3" fmla="*/ 147085 h 147085"/>
                    <a:gd name="connsiteX4" fmla="*/ 72672 w 295336"/>
                    <a:gd name="connsiteY4" fmla="*/ 147085 h 147085"/>
                    <a:gd name="connsiteX5" fmla="*/ 72672 w 295336"/>
                    <a:gd name="connsiteY5" fmla="*/ 96401 h 147085"/>
                    <a:gd name="connsiteX6" fmla="*/ 0 w 295336"/>
                    <a:gd name="connsiteY6" fmla="*/ 96401 h 147085"/>
                    <a:gd name="connsiteX7" fmla="*/ 0 w 295336"/>
                    <a:gd name="connsiteY7" fmla="*/ 50682 h 147085"/>
                    <a:gd name="connsiteX8" fmla="*/ 72672 w 295336"/>
                    <a:gd name="connsiteY8" fmla="*/ 50682 h 147085"/>
                    <a:gd name="connsiteX9" fmla="*/ 72672 w 295336"/>
                    <a:gd name="connsiteY9" fmla="*/ 0 h 147085"/>
                    <a:gd name="connsiteX10" fmla="*/ 118391 w 295336"/>
                    <a:gd name="connsiteY10" fmla="*/ 0 h 147085"/>
                    <a:gd name="connsiteX11" fmla="*/ 118391 w 295336"/>
                    <a:gd name="connsiteY11" fmla="*/ 50682 h 1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5336" h="147085">
                      <a:moveTo>
                        <a:pt x="295336" y="50682"/>
                      </a:moveTo>
                      <a:lnTo>
                        <a:pt x="295336" y="96401"/>
                      </a:lnTo>
                      <a:lnTo>
                        <a:pt x="118391" y="96401"/>
                      </a:lnTo>
                      <a:lnTo>
                        <a:pt x="118391" y="147085"/>
                      </a:lnTo>
                      <a:lnTo>
                        <a:pt x="72672" y="147085"/>
                      </a:lnTo>
                      <a:lnTo>
                        <a:pt x="72672" y="96401"/>
                      </a:lnTo>
                      <a:lnTo>
                        <a:pt x="0" y="96401"/>
                      </a:lnTo>
                      <a:lnTo>
                        <a:pt x="0" y="50682"/>
                      </a:lnTo>
                      <a:lnTo>
                        <a:pt x="72672" y="50682"/>
                      </a:lnTo>
                      <a:lnTo>
                        <a:pt x="72672" y="0"/>
                      </a:lnTo>
                      <a:lnTo>
                        <a:pt x="118391" y="0"/>
                      </a:lnTo>
                      <a:lnTo>
                        <a:pt x="118391" y="50682"/>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03" name="Freeform 102"/>
                <p:cNvSpPr/>
                <p:nvPr/>
              </p:nvSpPr>
              <p:spPr bwMode="auto">
                <a:xfrm>
                  <a:off x="10117666" y="2592327"/>
                  <a:ext cx="147084" cy="295335"/>
                </a:xfrm>
                <a:custGeom>
                  <a:avLst/>
                  <a:gdLst>
                    <a:gd name="connsiteX0" fmla="*/ 50681 w 147084"/>
                    <a:gd name="connsiteY0" fmla="*/ 0 h 295335"/>
                    <a:gd name="connsiteX1" fmla="*/ 96400 w 147084"/>
                    <a:gd name="connsiteY1" fmla="*/ 0 h 295335"/>
                    <a:gd name="connsiteX2" fmla="*/ 96400 w 147084"/>
                    <a:gd name="connsiteY2" fmla="*/ 40363 h 295335"/>
                    <a:gd name="connsiteX3" fmla="*/ 147084 w 147084"/>
                    <a:gd name="connsiteY3" fmla="*/ 40363 h 295335"/>
                    <a:gd name="connsiteX4" fmla="*/ 147084 w 147084"/>
                    <a:gd name="connsiteY4" fmla="*/ 86082 h 295335"/>
                    <a:gd name="connsiteX5" fmla="*/ 96400 w 147084"/>
                    <a:gd name="connsiteY5" fmla="*/ 86082 h 295335"/>
                    <a:gd name="connsiteX6" fmla="*/ 96400 w 147084"/>
                    <a:gd name="connsiteY6" fmla="*/ 295335 h 295335"/>
                    <a:gd name="connsiteX7" fmla="*/ 50681 w 147084"/>
                    <a:gd name="connsiteY7" fmla="*/ 295335 h 295335"/>
                    <a:gd name="connsiteX8" fmla="*/ 50681 w 147084"/>
                    <a:gd name="connsiteY8" fmla="*/ 86082 h 295335"/>
                    <a:gd name="connsiteX9" fmla="*/ 0 w 147084"/>
                    <a:gd name="connsiteY9" fmla="*/ 86082 h 295335"/>
                    <a:gd name="connsiteX10" fmla="*/ 0 w 147084"/>
                    <a:gd name="connsiteY10" fmla="*/ 40363 h 295335"/>
                    <a:gd name="connsiteX11" fmla="*/ 50681 w 147084"/>
                    <a:gd name="connsiteY11" fmla="*/ 40363 h 29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084" h="295335">
                      <a:moveTo>
                        <a:pt x="50681" y="0"/>
                      </a:moveTo>
                      <a:lnTo>
                        <a:pt x="96400" y="0"/>
                      </a:lnTo>
                      <a:lnTo>
                        <a:pt x="96400" y="40363"/>
                      </a:lnTo>
                      <a:lnTo>
                        <a:pt x="147084" y="40363"/>
                      </a:lnTo>
                      <a:lnTo>
                        <a:pt x="147084" y="86082"/>
                      </a:lnTo>
                      <a:lnTo>
                        <a:pt x="96400" y="86082"/>
                      </a:lnTo>
                      <a:lnTo>
                        <a:pt x="96400" y="295335"/>
                      </a:lnTo>
                      <a:lnTo>
                        <a:pt x="50681" y="295335"/>
                      </a:lnTo>
                      <a:lnTo>
                        <a:pt x="50681" y="86082"/>
                      </a:lnTo>
                      <a:lnTo>
                        <a:pt x="0" y="86082"/>
                      </a:lnTo>
                      <a:lnTo>
                        <a:pt x="0" y="40363"/>
                      </a:lnTo>
                      <a:lnTo>
                        <a:pt x="50681" y="40363"/>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grpSp>
      <p:grpSp>
        <p:nvGrpSpPr>
          <p:cNvPr id="23" name="Group 22"/>
          <p:cNvGrpSpPr/>
          <p:nvPr/>
        </p:nvGrpSpPr>
        <p:grpSpPr>
          <a:xfrm>
            <a:off x="929957" y="4466134"/>
            <a:ext cx="2926080" cy="1440951"/>
            <a:chOff x="504297" y="3658467"/>
            <a:chExt cx="2926080" cy="1440951"/>
          </a:xfrm>
        </p:grpSpPr>
        <p:sp>
          <p:nvSpPr>
            <p:cNvPr id="24" name="TextBox 23"/>
            <p:cNvSpPr txBox="1"/>
            <p:nvPr/>
          </p:nvSpPr>
          <p:spPr>
            <a:xfrm>
              <a:off x="504297"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Speech API</a:t>
              </a:r>
            </a:p>
          </p:txBody>
        </p:sp>
        <p:sp>
          <p:nvSpPr>
            <p:cNvPr id="25" name="Rectangle 24"/>
            <p:cNvSpPr/>
            <p:nvPr/>
          </p:nvSpPr>
          <p:spPr>
            <a:xfrm>
              <a:off x="637301"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Convert speech to text and back again, and understand its intent</a:t>
              </a:r>
            </a:p>
          </p:txBody>
        </p:sp>
      </p:grpSp>
      <p:grpSp>
        <p:nvGrpSpPr>
          <p:cNvPr id="26" name="Group 25"/>
          <p:cNvGrpSpPr/>
          <p:nvPr/>
        </p:nvGrpSpPr>
        <p:grpSpPr>
          <a:xfrm>
            <a:off x="4603621" y="4466134"/>
            <a:ext cx="3218688" cy="1205502"/>
            <a:chOff x="3147784" y="3658467"/>
            <a:chExt cx="3218688" cy="1205502"/>
          </a:xfrm>
        </p:grpSpPr>
        <p:sp>
          <p:nvSpPr>
            <p:cNvPr id="27" name="TextBox 26"/>
            <p:cNvSpPr txBox="1"/>
            <p:nvPr/>
          </p:nvSpPr>
          <p:spPr>
            <a:xfrm>
              <a:off x="3147784" y="3658467"/>
              <a:ext cx="3218688"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Speaker Recognition API</a:t>
              </a:r>
            </a:p>
          </p:txBody>
        </p:sp>
        <p:sp>
          <p:nvSpPr>
            <p:cNvPr id="28" name="Rectangle 27"/>
            <p:cNvSpPr/>
            <p:nvPr/>
          </p:nvSpPr>
          <p:spPr>
            <a:xfrm>
              <a:off x="3427092" y="4300738"/>
              <a:ext cx="2660073" cy="563231"/>
            </a:xfrm>
            <a:prstGeom prst="rect">
              <a:avLst/>
            </a:prstGeom>
          </p:spPr>
          <p:txBody>
            <a:bodyPr wrap="square">
              <a:spAutoFit/>
            </a:bodyPr>
            <a:lstStyle/>
            <a:p>
              <a:pPr algn="ctr">
                <a:lnSpc>
                  <a:spcPct val="90000"/>
                </a:lnSpc>
                <a:spcAft>
                  <a:spcPts val="600"/>
                </a:spcAft>
              </a:pPr>
              <a:r>
                <a:rPr lang="en-US" sz="1700" dirty="0">
                  <a:solidFill>
                    <a:schemeClr val="accent6"/>
                  </a:solidFill>
                </a:rPr>
                <a:t>Give your app the ability to know who's talking</a:t>
              </a:r>
            </a:p>
          </p:txBody>
        </p:sp>
      </p:grpSp>
      <p:grpSp>
        <p:nvGrpSpPr>
          <p:cNvPr id="29" name="Group 28"/>
          <p:cNvGrpSpPr/>
          <p:nvPr/>
        </p:nvGrpSpPr>
        <p:grpSpPr>
          <a:xfrm>
            <a:off x="8580437" y="4327635"/>
            <a:ext cx="2926080" cy="1579450"/>
            <a:chOff x="6083879" y="3519968"/>
            <a:chExt cx="2926080" cy="1579450"/>
          </a:xfrm>
        </p:grpSpPr>
        <p:sp>
          <p:nvSpPr>
            <p:cNvPr id="30" name="TextBox 29"/>
            <p:cNvSpPr txBox="1"/>
            <p:nvPr/>
          </p:nvSpPr>
          <p:spPr>
            <a:xfrm>
              <a:off x="6083879"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Custom Recognition Intelligent Service</a:t>
              </a:r>
            </a:p>
          </p:txBody>
        </p:sp>
        <p:sp>
          <p:nvSpPr>
            <p:cNvPr id="31" name="Rectangle 30"/>
            <p:cNvSpPr/>
            <p:nvPr/>
          </p:nvSpPr>
          <p:spPr>
            <a:xfrm>
              <a:off x="6216883"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Fine-tune speech recognition for anyone, anywhere</a:t>
              </a:r>
            </a:p>
          </p:txBody>
        </p:sp>
      </p:grpSp>
    </p:spTree>
    <p:extLst>
      <p:ext uri="{BB962C8B-B14F-4D97-AF65-F5344CB8AC3E}">
        <p14:creationId xmlns:p14="http://schemas.microsoft.com/office/powerpoint/2010/main" val="511365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7"/>
                                        </p:tgtEl>
                                      </p:cBhvr>
                                    </p:animEffect>
                                    <p:anim calcmode="lin" valueType="num">
                                      <p:cBhvr>
                                        <p:cTn id="7" dur="300"/>
                                        <p:tgtEl>
                                          <p:spTgt spid="7"/>
                                        </p:tgtEl>
                                        <p:attrNameLst>
                                          <p:attrName>ppt_x</p:attrName>
                                        </p:attrNameLst>
                                      </p:cBhvr>
                                      <p:tavLst>
                                        <p:tav tm="0">
                                          <p:val>
                                            <p:strVal val="ppt_x"/>
                                          </p:val>
                                        </p:tav>
                                        <p:tav tm="100000">
                                          <p:val>
                                            <p:strVal val="ppt_x"/>
                                          </p:val>
                                        </p:tav>
                                      </p:tavLst>
                                    </p:anim>
                                    <p:anim calcmode="lin" valueType="num">
                                      <p:cBhvr>
                                        <p:cTn id="8" dur="300"/>
                                        <p:tgtEl>
                                          <p:spTgt spid="7"/>
                                        </p:tgtEl>
                                        <p:attrNameLst>
                                          <p:attrName>ppt_y</p:attrName>
                                        </p:attrNameLst>
                                      </p:cBhvr>
                                      <p:tavLst>
                                        <p:tav tm="0">
                                          <p:val>
                                            <p:strVal val="ppt_y"/>
                                          </p:val>
                                        </p:tav>
                                        <p:tav tm="100000">
                                          <p:val>
                                            <p:strVal val="ppt_y+.1"/>
                                          </p:val>
                                        </p:tav>
                                      </p:tavLst>
                                    </p:anim>
                                    <p:set>
                                      <p:cBhvr>
                                        <p:cTn id="9" dur="1" fill="hold">
                                          <p:stCondLst>
                                            <p:cond delay="299"/>
                                          </p:stCondLst>
                                        </p:cTn>
                                        <p:tgtEl>
                                          <p:spTgt spid="7"/>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300"/>
                                        <p:tgtEl>
                                          <p:spTgt spid="3"/>
                                        </p:tgtEl>
                                      </p:cBhvr>
                                    </p:animEffect>
                                    <p:anim calcmode="lin" valueType="num">
                                      <p:cBhvr>
                                        <p:cTn id="13" dur="300" fill="hold"/>
                                        <p:tgtEl>
                                          <p:spTgt spid="3"/>
                                        </p:tgtEl>
                                        <p:attrNameLst>
                                          <p:attrName>ppt_x</p:attrName>
                                        </p:attrNameLst>
                                      </p:cBhvr>
                                      <p:tavLst>
                                        <p:tav tm="0">
                                          <p:val>
                                            <p:strVal val="#ppt_x"/>
                                          </p:val>
                                        </p:tav>
                                        <p:tav tm="100000">
                                          <p:val>
                                            <p:strVal val="#ppt_x"/>
                                          </p:val>
                                        </p:tav>
                                      </p:tavLst>
                                    </p:anim>
                                    <p:anim calcmode="lin" valueType="num">
                                      <p:cBhvr>
                                        <p:cTn id="14" dur="3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04"/>
                                        </p:tgtEl>
                                        <p:attrNameLst>
                                          <p:attrName>style.visibility</p:attrName>
                                        </p:attrNameLst>
                                      </p:cBhvr>
                                      <p:to>
                                        <p:strVal val="visible"/>
                                      </p:to>
                                    </p:set>
                                    <p:animEffect transition="in" filter="fade">
                                      <p:cBhvr>
                                        <p:cTn id="19" dur="500"/>
                                        <p:tgtEl>
                                          <p:spTgt spid="104"/>
                                        </p:tgtEl>
                                      </p:cBhvr>
                                    </p:animEffect>
                                  </p:childTnLst>
                                </p:cTn>
                              </p:par>
                              <p:par>
                                <p:cTn id="20" presetID="47" presetClass="entr" presetSubtype="0" fill="hold" nodeType="withEffect">
                                  <p:stCondLst>
                                    <p:cond delay="25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300"/>
                                        <p:tgtEl>
                                          <p:spTgt spid="23"/>
                                        </p:tgtEl>
                                      </p:cBhvr>
                                    </p:animEffect>
                                    <p:anim calcmode="lin" valueType="num">
                                      <p:cBhvr>
                                        <p:cTn id="23" dur="300" fill="hold"/>
                                        <p:tgtEl>
                                          <p:spTgt spid="23"/>
                                        </p:tgtEl>
                                        <p:attrNameLst>
                                          <p:attrName>ppt_x</p:attrName>
                                        </p:attrNameLst>
                                      </p:cBhvr>
                                      <p:tavLst>
                                        <p:tav tm="0">
                                          <p:val>
                                            <p:strVal val="#ppt_x"/>
                                          </p:val>
                                        </p:tav>
                                        <p:tav tm="100000">
                                          <p:val>
                                            <p:strVal val="#ppt_x"/>
                                          </p:val>
                                        </p:tav>
                                      </p:tavLst>
                                    </p:anim>
                                    <p:anim calcmode="lin" valueType="num">
                                      <p:cBhvr>
                                        <p:cTn id="24" dur="3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5"/>
                                        </p:tgtEl>
                                        <p:attrNameLst>
                                          <p:attrName>style.visibility</p:attrName>
                                        </p:attrNameLst>
                                      </p:cBhvr>
                                      <p:to>
                                        <p:strVal val="visible"/>
                                      </p:to>
                                    </p:set>
                                    <p:animEffect transition="in" filter="fade">
                                      <p:cBhvr>
                                        <p:cTn id="29" dur="500"/>
                                        <p:tgtEl>
                                          <p:spTgt spid="105"/>
                                        </p:tgtEl>
                                      </p:cBhvr>
                                    </p:animEffect>
                                  </p:childTnLst>
                                </p:cTn>
                              </p:par>
                              <p:par>
                                <p:cTn id="30" presetID="47" presetClass="entr" presetSubtype="0" fill="hold" nodeType="withEffect">
                                  <p:stCondLst>
                                    <p:cond delay="25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300"/>
                                        <p:tgtEl>
                                          <p:spTgt spid="26"/>
                                        </p:tgtEl>
                                      </p:cBhvr>
                                    </p:animEffect>
                                    <p:anim calcmode="lin" valueType="num">
                                      <p:cBhvr>
                                        <p:cTn id="33" dur="300" fill="hold"/>
                                        <p:tgtEl>
                                          <p:spTgt spid="26"/>
                                        </p:tgtEl>
                                        <p:attrNameLst>
                                          <p:attrName>ppt_x</p:attrName>
                                        </p:attrNameLst>
                                      </p:cBhvr>
                                      <p:tavLst>
                                        <p:tav tm="0">
                                          <p:val>
                                            <p:strVal val="#ppt_x"/>
                                          </p:val>
                                        </p:tav>
                                        <p:tav tm="100000">
                                          <p:val>
                                            <p:strVal val="#ppt_x"/>
                                          </p:val>
                                        </p:tav>
                                      </p:tavLst>
                                    </p:anim>
                                    <p:anim calcmode="lin" valueType="num">
                                      <p:cBhvr>
                                        <p:cTn id="34" dur="3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06"/>
                                        </p:tgtEl>
                                        <p:attrNameLst>
                                          <p:attrName>style.visibility</p:attrName>
                                        </p:attrNameLst>
                                      </p:cBhvr>
                                      <p:to>
                                        <p:strVal val="visible"/>
                                      </p:to>
                                    </p:set>
                                    <p:animEffect transition="in" filter="fade">
                                      <p:cBhvr>
                                        <p:cTn id="39" dur="500"/>
                                        <p:tgtEl>
                                          <p:spTgt spid="106"/>
                                        </p:tgtEl>
                                      </p:cBhvr>
                                    </p:animEffect>
                                  </p:childTnLst>
                                </p:cTn>
                              </p:par>
                              <p:par>
                                <p:cTn id="40" presetID="47" presetClass="entr" presetSubtype="0" fill="hold" nodeType="withEffect">
                                  <p:stCondLst>
                                    <p:cond delay="250"/>
                                  </p:stCondLst>
                                  <p:childTnLst>
                                    <p:set>
                                      <p:cBhvr>
                                        <p:cTn id="41" dur="1" fill="hold">
                                          <p:stCondLst>
                                            <p:cond delay="0"/>
                                          </p:stCondLst>
                                        </p:cTn>
                                        <p:tgtEl>
                                          <p:spTgt spid="29"/>
                                        </p:tgtEl>
                                        <p:attrNameLst>
                                          <p:attrName>style.visibility</p:attrName>
                                        </p:attrNameLst>
                                      </p:cBhvr>
                                      <p:to>
                                        <p:strVal val="visible"/>
                                      </p:to>
                                    </p:set>
                                    <p:animEffect transition="in" filter="fade">
                                      <p:cBhvr>
                                        <p:cTn id="42" dur="300"/>
                                        <p:tgtEl>
                                          <p:spTgt spid="29"/>
                                        </p:tgtEl>
                                      </p:cBhvr>
                                    </p:animEffect>
                                    <p:anim calcmode="lin" valueType="num">
                                      <p:cBhvr>
                                        <p:cTn id="43" dur="300" fill="hold"/>
                                        <p:tgtEl>
                                          <p:spTgt spid="29"/>
                                        </p:tgtEl>
                                        <p:attrNameLst>
                                          <p:attrName>ppt_x</p:attrName>
                                        </p:attrNameLst>
                                      </p:cBhvr>
                                      <p:tavLst>
                                        <p:tav tm="0">
                                          <p:val>
                                            <p:strVal val="#ppt_x"/>
                                          </p:val>
                                        </p:tav>
                                        <p:tav tm="100000">
                                          <p:val>
                                            <p:strVal val="#ppt_x"/>
                                          </p:val>
                                        </p:tav>
                                      </p:tavLst>
                                    </p:anim>
                                    <p:anim calcmode="lin" valueType="num">
                                      <p:cBhvr>
                                        <p:cTn id="44" dur="3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9" name="Group 88"/>
          <p:cNvGrpSpPr/>
          <p:nvPr/>
        </p:nvGrpSpPr>
        <p:grpSpPr>
          <a:xfrm>
            <a:off x="588290" y="364664"/>
            <a:ext cx="3259886" cy="770398"/>
            <a:chOff x="1174755" y="1701746"/>
            <a:chExt cx="3259886" cy="770398"/>
          </a:xfrm>
        </p:grpSpPr>
        <p:sp>
          <p:nvSpPr>
            <p:cNvPr id="92" name="Rectangle 91"/>
            <p:cNvSpPr/>
            <p:nvPr/>
          </p:nvSpPr>
          <p:spPr>
            <a:xfrm>
              <a:off x="1931486" y="1701746"/>
              <a:ext cx="2503155" cy="769441"/>
            </a:xfrm>
            <a:prstGeom prst="rect">
              <a:avLst/>
            </a:prstGeom>
            <a:no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Speech</a:t>
              </a:r>
            </a:p>
          </p:txBody>
        </p:sp>
        <p:sp>
          <p:nvSpPr>
            <p:cNvPr id="91" name="Freeform 18"/>
            <p:cNvSpPr>
              <a:spLocks noChangeAspect="1"/>
            </p:cNvSpPr>
            <p:nvPr/>
          </p:nvSpPr>
          <p:spPr bwMode="auto">
            <a:xfrm>
              <a:off x="1174755" y="1820147"/>
              <a:ext cx="744295" cy="651997"/>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66" name="Group 65"/>
          <p:cNvGrpSpPr/>
          <p:nvPr/>
        </p:nvGrpSpPr>
        <p:grpSpPr>
          <a:xfrm>
            <a:off x="10255831" y="2704728"/>
            <a:ext cx="1600200" cy="1600200"/>
            <a:chOff x="10270699" y="2704728"/>
            <a:chExt cx="1600200" cy="1600200"/>
          </a:xfrm>
        </p:grpSpPr>
        <p:sp>
          <p:nvSpPr>
            <p:cNvPr id="67" name="Rectangle 66"/>
            <p:cNvSpPr/>
            <p:nvPr/>
          </p:nvSpPr>
          <p:spPr>
            <a:xfrm>
              <a:off x="10270699" y="2704728"/>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8" name="Group 67"/>
            <p:cNvGrpSpPr/>
            <p:nvPr/>
          </p:nvGrpSpPr>
          <p:grpSpPr>
            <a:xfrm>
              <a:off x="10574049" y="2901004"/>
              <a:ext cx="993502" cy="1207648"/>
              <a:chOff x="10574049" y="2901004"/>
              <a:chExt cx="993502" cy="1207648"/>
            </a:xfrm>
          </p:grpSpPr>
          <p:grpSp>
            <p:nvGrpSpPr>
              <p:cNvPr id="69" name="Group 68"/>
              <p:cNvGrpSpPr/>
              <p:nvPr/>
            </p:nvGrpSpPr>
            <p:grpSpPr>
              <a:xfrm>
                <a:off x="10574049" y="2901004"/>
                <a:ext cx="993502" cy="1207648"/>
                <a:chOff x="1127084" y="3139548"/>
                <a:chExt cx="851767" cy="1035364"/>
              </a:xfrm>
            </p:grpSpPr>
            <p:sp>
              <p:nvSpPr>
                <p:cNvPr id="71"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0" name="Freeform 5"/>
              <p:cNvSpPr>
                <a:spLocks noEditPoints="1"/>
              </p:cNvSpPr>
              <p:nvPr/>
            </p:nvSpPr>
            <p:spPr bwMode="auto">
              <a:xfrm>
                <a:off x="10955678" y="3195474"/>
                <a:ext cx="317845" cy="340782"/>
              </a:xfrm>
              <a:custGeom>
                <a:avLst/>
                <a:gdLst>
                  <a:gd name="T0" fmla="*/ 39 w 79"/>
                  <a:gd name="T1" fmla="*/ 84 h 85"/>
                  <a:gd name="T2" fmla="*/ 10 w 79"/>
                  <a:gd name="T3" fmla="*/ 84 h 85"/>
                  <a:gd name="T4" fmla="*/ 5 w 79"/>
                  <a:gd name="T5" fmla="*/ 82 h 85"/>
                  <a:gd name="T6" fmla="*/ 4 w 79"/>
                  <a:gd name="T7" fmla="*/ 62 h 85"/>
                  <a:gd name="T8" fmla="*/ 22 w 79"/>
                  <a:gd name="T9" fmla="*/ 27 h 85"/>
                  <a:gd name="T10" fmla="*/ 24 w 79"/>
                  <a:gd name="T11" fmla="*/ 10 h 85"/>
                  <a:gd name="T12" fmla="*/ 22 w 79"/>
                  <a:gd name="T13" fmla="*/ 9 h 85"/>
                  <a:gd name="T14" fmla="*/ 19 w 79"/>
                  <a:gd name="T15" fmla="*/ 8 h 85"/>
                  <a:gd name="T16" fmla="*/ 19 w 79"/>
                  <a:gd name="T17" fmla="*/ 0 h 85"/>
                  <a:gd name="T18" fmla="*/ 21 w 79"/>
                  <a:gd name="T19" fmla="*/ 0 h 85"/>
                  <a:gd name="T20" fmla="*/ 57 w 79"/>
                  <a:gd name="T21" fmla="*/ 0 h 85"/>
                  <a:gd name="T22" fmla="*/ 60 w 79"/>
                  <a:gd name="T23" fmla="*/ 3 h 85"/>
                  <a:gd name="T24" fmla="*/ 60 w 79"/>
                  <a:gd name="T25" fmla="*/ 7 h 85"/>
                  <a:gd name="T26" fmla="*/ 57 w 79"/>
                  <a:gd name="T27" fmla="*/ 9 h 85"/>
                  <a:gd name="T28" fmla="*/ 55 w 79"/>
                  <a:gd name="T29" fmla="*/ 12 h 85"/>
                  <a:gd name="T30" fmla="*/ 60 w 79"/>
                  <a:gd name="T31" fmla="*/ 33 h 85"/>
                  <a:gd name="T32" fmla="*/ 78 w 79"/>
                  <a:gd name="T33" fmla="*/ 69 h 85"/>
                  <a:gd name="T34" fmla="*/ 77 w 79"/>
                  <a:gd name="T35" fmla="*/ 75 h 85"/>
                  <a:gd name="T36" fmla="*/ 62 w 79"/>
                  <a:gd name="T37" fmla="*/ 84 h 85"/>
                  <a:gd name="T38" fmla="*/ 39 w 79"/>
                  <a:gd name="T39" fmla="*/ 84 h 85"/>
                  <a:gd name="T40" fmla="*/ 34 w 79"/>
                  <a:gd name="T41" fmla="*/ 19 h 85"/>
                  <a:gd name="T42" fmla="*/ 30 w 79"/>
                  <a:gd name="T43" fmla="*/ 33 h 85"/>
                  <a:gd name="T44" fmla="*/ 11 w 79"/>
                  <a:gd name="T45" fmla="*/ 69 h 85"/>
                  <a:gd name="T46" fmla="*/ 14 w 79"/>
                  <a:gd name="T47" fmla="*/ 74 h 85"/>
                  <a:gd name="T48" fmla="*/ 18 w 79"/>
                  <a:gd name="T49" fmla="*/ 72 h 85"/>
                  <a:gd name="T50" fmla="*/ 31 w 79"/>
                  <a:gd name="T51" fmla="*/ 46 h 85"/>
                  <a:gd name="T52" fmla="*/ 47 w 79"/>
                  <a:gd name="T53" fmla="*/ 36 h 85"/>
                  <a:gd name="T54" fmla="*/ 49 w 79"/>
                  <a:gd name="T55" fmla="*/ 33 h 85"/>
                  <a:gd name="T56" fmla="*/ 45 w 79"/>
                  <a:gd name="T57" fmla="*/ 17 h 85"/>
                  <a:gd name="T58" fmla="*/ 46 w 79"/>
                  <a:gd name="T59" fmla="*/ 12 h 85"/>
                  <a:gd name="T60" fmla="*/ 43 w 79"/>
                  <a:gd name="T61" fmla="*/ 9 h 85"/>
                  <a:gd name="T62" fmla="*/ 34 w 79"/>
                  <a:gd name="T63" fmla="*/ 1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9" h="85">
                    <a:moveTo>
                      <a:pt x="39" y="84"/>
                    </a:moveTo>
                    <a:cubicBezTo>
                      <a:pt x="30" y="84"/>
                      <a:pt x="20" y="84"/>
                      <a:pt x="10" y="84"/>
                    </a:cubicBezTo>
                    <a:cubicBezTo>
                      <a:pt x="8" y="84"/>
                      <a:pt x="7" y="83"/>
                      <a:pt x="5" y="82"/>
                    </a:cubicBezTo>
                    <a:cubicBezTo>
                      <a:pt x="0" y="75"/>
                      <a:pt x="0" y="69"/>
                      <a:pt x="4" y="62"/>
                    </a:cubicBezTo>
                    <a:cubicBezTo>
                      <a:pt x="11" y="51"/>
                      <a:pt x="17" y="39"/>
                      <a:pt x="22" y="27"/>
                    </a:cubicBezTo>
                    <a:cubicBezTo>
                      <a:pt x="25" y="21"/>
                      <a:pt x="23" y="16"/>
                      <a:pt x="24" y="10"/>
                    </a:cubicBezTo>
                    <a:cubicBezTo>
                      <a:pt x="24" y="9"/>
                      <a:pt x="23" y="9"/>
                      <a:pt x="22" y="9"/>
                    </a:cubicBezTo>
                    <a:cubicBezTo>
                      <a:pt x="21" y="9"/>
                      <a:pt x="19" y="10"/>
                      <a:pt x="19" y="8"/>
                    </a:cubicBezTo>
                    <a:cubicBezTo>
                      <a:pt x="19" y="6"/>
                      <a:pt x="19" y="3"/>
                      <a:pt x="19" y="0"/>
                    </a:cubicBezTo>
                    <a:cubicBezTo>
                      <a:pt x="19" y="0"/>
                      <a:pt x="21" y="0"/>
                      <a:pt x="21" y="0"/>
                    </a:cubicBezTo>
                    <a:cubicBezTo>
                      <a:pt x="33" y="0"/>
                      <a:pt x="45" y="0"/>
                      <a:pt x="57" y="0"/>
                    </a:cubicBezTo>
                    <a:cubicBezTo>
                      <a:pt x="59" y="0"/>
                      <a:pt x="60" y="1"/>
                      <a:pt x="60" y="3"/>
                    </a:cubicBezTo>
                    <a:cubicBezTo>
                      <a:pt x="60" y="4"/>
                      <a:pt x="60" y="5"/>
                      <a:pt x="60" y="7"/>
                    </a:cubicBezTo>
                    <a:cubicBezTo>
                      <a:pt x="60" y="9"/>
                      <a:pt x="60" y="10"/>
                      <a:pt x="57" y="9"/>
                    </a:cubicBezTo>
                    <a:cubicBezTo>
                      <a:pt x="55" y="9"/>
                      <a:pt x="55" y="10"/>
                      <a:pt x="55" y="12"/>
                    </a:cubicBezTo>
                    <a:cubicBezTo>
                      <a:pt x="54" y="20"/>
                      <a:pt x="56" y="26"/>
                      <a:pt x="60" y="33"/>
                    </a:cubicBezTo>
                    <a:cubicBezTo>
                      <a:pt x="66" y="45"/>
                      <a:pt x="72" y="57"/>
                      <a:pt x="78" y="69"/>
                    </a:cubicBezTo>
                    <a:cubicBezTo>
                      <a:pt x="79" y="71"/>
                      <a:pt x="78" y="73"/>
                      <a:pt x="77" y="75"/>
                    </a:cubicBezTo>
                    <a:cubicBezTo>
                      <a:pt x="74" y="83"/>
                      <a:pt x="69" y="85"/>
                      <a:pt x="62" y="84"/>
                    </a:cubicBezTo>
                    <a:cubicBezTo>
                      <a:pt x="54" y="84"/>
                      <a:pt x="47" y="84"/>
                      <a:pt x="39" y="84"/>
                    </a:cubicBezTo>
                    <a:close/>
                    <a:moveTo>
                      <a:pt x="34" y="19"/>
                    </a:moveTo>
                    <a:cubicBezTo>
                      <a:pt x="35" y="24"/>
                      <a:pt x="33" y="28"/>
                      <a:pt x="30" y="33"/>
                    </a:cubicBezTo>
                    <a:cubicBezTo>
                      <a:pt x="24" y="45"/>
                      <a:pt x="17" y="57"/>
                      <a:pt x="11" y="69"/>
                    </a:cubicBezTo>
                    <a:cubicBezTo>
                      <a:pt x="9" y="72"/>
                      <a:pt x="10" y="74"/>
                      <a:pt x="14" y="74"/>
                    </a:cubicBezTo>
                    <a:cubicBezTo>
                      <a:pt x="16" y="74"/>
                      <a:pt x="17" y="74"/>
                      <a:pt x="18" y="72"/>
                    </a:cubicBezTo>
                    <a:cubicBezTo>
                      <a:pt x="22" y="63"/>
                      <a:pt x="27" y="55"/>
                      <a:pt x="31" y="46"/>
                    </a:cubicBezTo>
                    <a:cubicBezTo>
                      <a:pt x="34" y="38"/>
                      <a:pt x="38" y="34"/>
                      <a:pt x="47" y="36"/>
                    </a:cubicBezTo>
                    <a:cubicBezTo>
                      <a:pt x="50" y="36"/>
                      <a:pt x="50" y="35"/>
                      <a:pt x="49" y="33"/>
                    </a:cubicBezTo>
                    <a:cubicBezTo>
                      <a:pt x="46" y="28"/>
                      <a:pt x="45" y="23"/>
                      <a:pt x="45" y="17"/>
                    </a:cubicBezTo>
                    <a:cubicBezTo>
                      <a:pt x="46" y="16"/>
                      <a:pt x="45" y="14"/>
                      <a:pt x="46" y="12"/>
                    </a:cubicBezTo>
                    <a:cubicBezTo>
                      <a:pt x="46" y="10"/>
                      <a:pt x="45" y="10"/>
                      <a:pt x="43" y="9"/>
                    </a:cubicBezTo>
                    <a:cubicBezTo>
                      <a:pt x="34" y="9"/>
                      <a:pt x="34" y="9"/>
                      <a:pt x="34" y="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6" name="Group 5"/>
          <p:cNvGrpSpPr/>
          <p:nvPr/>
        </p:nvGrpSpPr>
        <p:grpSpPr>
          <a:xfrm>
            <a:off x="286494" y="4327635"/>
            <a:ext cx="2198407" cy="1579450"/>
            <a:chOff x="301362" y="4327635"/>
            <a:chExt cx="2198407" cy="1579450"/>
          </a:xfrm>
        </p:grpSpPr>
        <p:sp>
          <p:nvSpPr>
            <p:cNvPr id="22" name="TextBox 21"/>
            <p:cNvSpPr txBox="1"/>
            <p:nvPr/>
          </p:nvSpPr>
          <p:spPr>
            <a:xfrm>
              <a:off x="301362" y="4327635"/>
              <a:ext cx="219840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Spell Check API</a:t>
              </a:r>
            </a:p>
          </p:txBody>
        </p:sp>
        <p:sp>
          <p:nvSpPr>
            <p:cNvPr id="23" name="Rectangle 22"/>
            <p:cNvSpPr/>
            <p:nvPr/>
          </p:nvSpPr>
          <p:spPr>
            <a:xfrm>
              <a:off x="301362"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Detect and correct spelling mistakes within your app</a:t>
              </a:r>
            </a:p>
          </p:txBody>
        </p:sp>
      </p:grpSp>
      <p:grpSp>
        <p:nvGrpSpPr>
          <p:cNvPr id="9" name="Group 8"/>
          <p:cNvGrpSpPr/>
          <p:nvPr/>
        </p:nvGrpSpPr>
        <p:grpSpPr>
          <a:xfrm>
            <a:off x="6862483" y="4327634"/>
            <a:ext cx="3540557" cy="1814900"/>
            <a:chOff x="6884785" y="4327634"/>
            <a:chExt cx="3540557" cy="1814900"/>
          </a:xfrm>
        </p:grpSpPr>
        <p:sp>
          <p:nvSpPr>
            <p:cNvPr id="24" name="TextBox 23"/>
            <p:cNvSpPr txBox="1"/>
            <p:nvPr/>
          </p:nvSpPr>
          <p:spPr>
            <a:xfrm>
              <a:off x="6884785" y="4327634"/>
              <a:ext cx="354055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Language Understanding Intelligent Service</a:t>
              </a:r>
            </a:p>
          </p:txBody>
        </p:sp>
        <p:sp>
          <p:nvSpPr>
            <p:cNvPr id="25" name="Rectangle 24"/>
            <p:cNvSpPr/>
            <p:nvPr/>
          </p:nvSpPr>
          <p:spPr>
            <a:xfrm>
              <a:off x="7555860" y="5108405"/>
              <a:ext cx="2198407"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Teach your apps to understand commands from your users</a:t>
              </a:r>
            </a:p>
          </p:txBody>
        </p:sp>
      </p:grpSp>
      <p:grpSp>
        <p:nvGrpSpPr>
          <p:cNvPr id="7" name="Group 6"/>
          <p:cNvGrpSpPr/>
          <p:nvPr/>
        </p:nvGrpSpPr>
        <p:grpSpPr>
          <a:xfrm>
            <a:off x="2475275" y="4327635"/>
            <a:ext cx="2660073" cy="1814899"/>
            <a:chOff x="2490143" y="4327635"/>
            <a:chExt cx="2660073" cy="1814899"/>
          </a:xfrm>
        </p:grpSpPr>
        <p:sp>
          <p:nvSpPr>
            <p:cNvPr id="26" name="TextBox 25"/>
            <p:cNvSpPr txBox="1"/>
            <p:nvPr/>
          </p:nvSpPr>
          <p:spPr>
            <a:xfrm>
              <a:off x="2490143" y="4327635"/>
              <a:ext cx="2660073"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Web Language Model API</a:t>
              </a:r>
            </a:p>
          </p:txBody>
        </p:sp>
        <p:sp>
          <p:nvSpPr>
            <p:cNvPr id="27" name="Rectangle 26"/>
            <p:cNvSpPr/>
            <p:nvPr/>
          </p:nvSpPr>
          <p:spPr>
            <a:xfrm>
              <a:off x="2720976" y="5108405"/>
              <a:ext cx="2198407"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Leverage the power of language models trained on web-scale data</a:t>
              </a:r>
            </a:p>
          </p:txBody>
        </p:sp>
      </p:grpSp>
      <p:grpSp>
        <p:nvGrpSpPr>
          <p:cNvPr id="8" name="Group 7"/>
          <p:cNvGrpSpPr/>
          <p:nvPr/>
        </p:nvGrpSpPr>
        <p:grpSpPr>
          <a:xfrm>
            <a:off x="5009113" y="4327635"/>
            <a:ext cx="2418248" cy="1579450"/>
            <a:chOff x="5009113" y="4327635"/>
            <a:chExt cx="2418248" cy="1579450"/>
          </a:xfrm>
        </p:grpSpPr>
        <p:sp>
          <p:nvSpPr>
            <p:cNvPr id="28" name="TextBox 27"/>
            <p:cNvSpPr txBox="1"/>
            <p:nvPr/>
          </p:nvSpPr>
          <p:spPr>
            <a:xfrm>
              <a:off x="5009113" y="4327635"/>
              <a:ext cx="2418248"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Linguistic Analysis API</a:t>
              </a:r>
            </a:p>
          </p:txBody>
        </p:sp>
        <p:sp>
          <p:nvSpPr>
            <p:cNvPr id="29" name="Rectangle 28"/>
            <p:cNvSpPr/>
            <p:nvPr/>
          </p:nvSpPr>
          <p:spPr>
            <a:xfrm>
              <a:off x="5119034"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Easily parse complex text with language analysis</a:t>
              </a:r>
            </a:p>
          </p:txBody>
        </p:sp>
      </p:grpSp>
      <p:grpSp>
        <p:nvGrpSpPr>
          <p:cNvPr id="10" name="Group 9"/>
          <p:cNvGrpSpPr/>
          <p:nvPr/>
        </p:nvGrpSpPr>
        <p:grpSpPr>
          <a:xfrm>
            <a:off x="9956726" y="4327632"/>
            <a:ext cx="2198407" cy="1814900"/>
            <a:chOff x="9971594" y="4327632"/>
            <a:chExt cx="2198407" cy="1814900"/>
          </a:xfrm>
        </p:grpSpPr>
        <p:sp>
          <p:nvSpPr>
            <p:cNvPr id="30" name="TextBox 29"/>
            <p:cNvSpPr txBox="1"/>
            <p:nvPr/>
          </p:nvSpPr>
          <p:spPr>
            <a:xfrm>
              <a:off x="10071521" y="4327632"/>
              <a:ext cx="1998552"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Text Analytics API</a:t>
              </a:r>
            </a:p>
          </p:txBody>
        </p:sp>
        <p:sp>
          <p:nvSpPr>
            <p:cNvPr id="31" name="Rectangle 30"/>
            <p:cNvSpPr/>
            <p:nvPr/>
          </p:nvSpPr>
          <p:spPr>
            <a:xfrm>
              <a:off x="9971594" y="5108403"/>
              <a:ext cx="2198407"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Detect sentiment, key phrases, topics, and language from your text</a:t>
              </a:r>
            </a:p>
          </p:txBody>
        </p:sp>
      </p:grpSp>
      <p:grpSp>
        <p:nvGrpSpPr>
          <p:cNvPr id="32" name="Group 31"/>
          <p:cNvGrpSpPr/>
          <p:nvPr/>
        </p:nvGrpSpPr>
        <p:grpSpPr>
          <a:xfrm>
            <a:off x="585599" y="2704730"/>
            <a:ext cx="1600200" cy="1600200"/>
            <a:chOff x="600467" y="2704730"/>
            <a:chExt cx="1600200" cy="1600200"/>
          </a:xfrm>
        </p:grpSpPr>
        <p:sp>
          <p:nvSpPr>
            <p:cNvPr id="33" name="Rectangle 32"/>
            <p:cNvSpPr/>
            <p:nvPr/>
          </p:nvSpPr>
          <p:spPr>
            <a:xfrm>
              <a:off x="600467"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p:cNvGrpSpPr/>
            <p:nvPr/>
          </p:nvGrpSpPr>
          <p:grpSpPr>
            <a:xfrm>
              <a:off x="903817" y="2901006"/>
              <a:ext cx="993502" cy="1207648"/>
              <a:chOff x="974684" y="2987148"/>
              <a:chExt cx="851767" cy="1035364"/>
            </a:xfrm>
          </p:grpSpPr>
          <p:grpSp>
            <p:nvGrpSpPr>
              <p:cNvPr id="35" name="Group 34"/>
              <p:cNvGrpSpPr/>
              <p:nvPr/>
            </p:nvGrpSpPr>
            <p:grpSpPr>
              <a:xfrm>
                <a:off x="974684" y="2987148"/>
                <a:ext cx="851767" cy="1035364"/>
                <a:chOff x="5602448" y="3120325"/>
                <a:chExt cx="498764" cy="606272"/>
              </a:xfrm>
            </p:grpSpPr>
            <p:sp>
              <p:nvSpPr>
                <p:cNvPr id="37" name="Freeform 41"/>
                <p:cNvSpPr>
                  <a:spLocks noEditPoints="1"/>
                </p:cNvSpPr>
                <p:nvPr/>
              </p:nvSpPr>
              <p:spPr bwMode="auto">
                <a:xfrm>
                  <a:off x="5602448" y="3120325"/>
                  <a:ext cx="498764" cy="606272"/>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42"/>
                <p:cNvSpPr>
                  <a:spLocks/>
                </p:cNvSpPr>
                <p:nvPr/>
              </p:nvSpPr>
              <p:spPr bwMode="auto">
                <a:xfrm>
                  <a:off x="5718768" y="3213733"/>
                  <a:ext cx="299611" cy="289037"/>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pPr algn="ctr"/>
                  <a:endParaRPr lang="en-US" sz="3600" dirty="0">
                    <a:solidFill>
                      <a:schemeClr val="bg1"/>
                    </a:solidFill>
                  </a:endParaRPr>
                </a:p>
              </p:txBody>
            </p:sp>
          </p:grpSp>
          <p:pic>
            <p:nvPicPr>
              <p:cNvPr id="36" name="Picture 35"/>
              <p:cNvPicPr>
                <a:picLocks noChangeAspect="1"/>
              </p:cNvPicPr>
              <p:nvPr/>
            </p:nvPicPr>
            <p:blipFill rotWithShape="1">
              <a:blip r:embed="rId3"/>
              <a:srcRect l="21147" t="20016" r="22901" b="33981"/>
              <a:stretch/>
            </p:blipFill>
            <p:spPr>
              <a:xfrm>
                <a:off x="1173329" y="3146666"/>
                <a:ext cx="511663" cy="493602"/>
              </a:xfrm>
              <a:prstGeom prst="rect">
                <a:avLst/>
              </a:prstGeom>
            </p:spPr>
          </p:pic>
        </p:grpSp>
      </p:grpSp>
      <p:grpSp>
        <p:nvGrpSpPr>
          <p:cNvPr id="39" name="Group 38"/>
          <p:cNvGrpSpPr/>
          <p:nvPr/>
        </p:nvGrpSpPr>
        <p:grpSpPr>
          <a:xfrm>
            <a:off x="3003157" y="2704730"/>
            <a:ext cx="1600200" cy="1600200"/>
            <a:chOff x="3018025" y="2704730"/>
            <a:chExt cx="1600200" cy="1600200"/>
          </a:xfrm>
        </p:grpSpPr>
        <p:sp>
          <p:nvSpPr>
            <p:cNvPr id="40" name="Rectangle 39"/>
            <p:cNvSpPr/>
            <p:nvPr/>
          </p:nvSpPr>
          <p:spPr>
            <a:xfrm>
              <a:off x="3018025"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p:cNvGrpSpPr/>
            <p:nvPr/>
          </p:nvGrpSpPr>
          <p:grpSpPr>
            <a:xfrm>
              <a:off x="3321375" y="2901006"/>
              <a:ext cx="993502" cy="1207648"/>
              <a:chOff x="3321375" y="2901006"/>
              <a:chExt cx="993502" cy="1207648"/>
            </a:xfrm>
          </p:grpSpPr>
          <p:grpSp>
            <p:nvGrpSpPr>
              <p:cNvPr id="42" name="Group 41"/>
              <p:cNvGrpSpPr/>
              <p:nvPr/>
            </p:nvGrpSpPr>
            <p:grpSpPr>
              <a:xfrm>
                <a:off x="3321375" y="2901006"/>
                <a:ext cx="993502" cy="1207648"/>
                <a:chOff x="1127084" y="3139548"/>
                <a:chExt cx="851767" cy="1035364"/>
              </a:xfrm>
            </p:grpSpPr>
            <p:sp>
              <p:nvSpPr>
                <p:cNvPr id="44"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43" name="Picture 42"/>
              <p:cNvPicPr>
                <a:picLocks noChangeAspect="1"/>
              </p:cNvPicPr>
              <p:nvPr/>
            </p:nvPicPr>
            <p:blipFill rotWithShape="1">
              <a:blip r:embed="rId4"/>
              <a:srcRect l="27454" t="29919" r="19972" b="40695"/>
              <a:stretch/>
            </p:blipFill>
            <p:spPr>
              <a:xfrm>
                <a:off x="3628456" y="3192462"/>
                <a:ext cx="522442" cy="363636"/>
              </a:xfrm>
              <a:prstGeom prst="rect">
                <a:avLst/>
              </a:prstGeom>
            </p:spPr>
          </p:pic>
        </p:grpSp>
      </p:grpSp>
      <p:grpSp>
        <p:nvGrpSpPr>
          <p:cNvPr id="49" name="Group 48"/>
          <p:cNvGrpSpPr/>
          <p:nvPr/>
        </p:nvGrpSpPr>
        <p:grpSpPr>
          <a:xfrm>
            <a:off x="5420715" y="2704730"/>
            <a:ext cx="1600200" cy="1600200"/>
            <a:chOff x="5435583" y="2704730"/>
            <a:chExt cx="1600200" cy="1600200"/>
          </a:xfrm>
        </p:grpSpPr>
        <p:sp>
          <p:nvSpPr>
            <p:cNvPr id="50" name="Rectangle 49"/>
            <p:cNvSpPr/>
            <p:nvPr/>
          </p:nvSpPr>
          <p:spPr>
            <a:xfrm>
              <a:off x="5435583"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0"/>
            <p:cNvGrpSpPr/>
            <p:nvPr/>
          </p:nvGrpSpPr>
          <p:grpSpPr>
            <a:xfrm>
              <a:off x="5738933" y="2901006"/>
              <a:ext cx="993502" cy="1207648"/>
              <a:chOff x="5738933" y="2901006"/>
              <a:chExt cx="993502" cy="1207648"/>
            </a:xfrm>
          </p:grpSpPr>
          <p:grpSp>
            <p:nvGrpSpPr>
              <p:cNvPr id="52" name="Group 51"/>
              <p:cNvGrpSpPr/>
              <p:nvPr/>
            </p:nvGrpSpPr>
            <p:grpSpPr>
              <a:xfrm>
                <a:off x="5738933" y="2901006"/>
                <a:ext cx="993502" cy="1207648"/>
                <a:chOff x="1127084" y="3139548"/>
                <a:chExt cx="851767" cy="1035364"/>
              </a:xfrm>
            </p:grpSpPr>
            <p:sp>
              <p:nvSpPr>
                <p:cNvPr id="54"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53" name="Picture 52"/>
              <p:cNvPicPr>
                <a:picLocks noChangeAspect="1"/>
              </p:cNvPicPr>
              <p:nvPr/>
            </p:nvPicPr>
            <p:blipFill>
              <a:blip r:embed="rId5"/>
              <a:stretch>
                <a:fillRect/>
              </a:stretch>
            </p:blipFill>
            <p:spPr>
              <a:xfrm>
                <a:off x="6082992" y="3173974"/>
                <a:ext cx="399488" cy="399488"/>
              </a:xfrm>
              <a:prstGeom prst="rect">
                <a:avLst/>
              </a:prstGeom>
            </p:spPr>
          </p:pic>
        </p:grpSp>
      </p:grpSp>
      <p:grpSp>
        <p:nvGrpSpPr>
          <p:cNvPr id="56" name="Group 55"/>
          <p:cNvGrpSpPr/>
          <p:nvPr/>
        </p:nvGrpSpPr>
        <p:grpSpPr>
          <a:xfrm>
            <a:off x="7838273" y="2704730"/>
            <a:ext cx="1600200" cy="1600200"/>
            <a:chOff x="7853141" y="2704730"/>
            <a:chExt cx="1600200" cy="1600200"/>
          </a:xfrm>
        </p:grpSpPr>
        <p:sp>
          <p:nvSpPr>
            <p:cNvPr id="57" name="Rectangle 56"/>
            <p:cNvSpPr/>
            <p:nvPr/>
          </p:nvSpPr>
          <p:spPr>
            <a:xfrm>
              <a:off x="785314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8" name="Group 57"/>
            <p:cNvGrpSpPr/>
            <p:nvPr/>
          </p:nvGrpSpPr>
          <p:grpSpPr>
            <a:xfrm>
              <a:off x="8156491" y="2901006"/>
              <a:ext cx="993502" cy="1207648"/>
              <a:chOff x="8156491" y="2901006"/>
              <a:chExt cx="993502" cy="1207648"/>
            </a:xfrm>
          </p:grpSpPr>
          <p:grpSp>
            <p:nvGrpSpPr>
              <p:cNvPr id="59" name="Group 58"/>
              <p:cNvGrpSpPr/>
              <p:nvPr/>
            </p:nvGrpSpPr>
            <p:grpSpPr>
              <a:xfrm>
                <a:off x="8156491" y="2901006"/>
                <a:ext cx="993502" cy="1207648"/>
                <a:chOff x="1127084" y="3139548"/>
                <a:chExt cx="851767" cy="1035364"/>
              </a:xfrm>
            </p:grpSpPr>
            <p:sp>
              <p:nvSpPr>
                <p:cNvPr id="61"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60" name="Picture 59"/>
              <p:cNvPicPr>
                <a:picLocks noChangeAspect="1"/>
              </p:cNvPicPr>
              <p:nvPr/>
            </p:nvPicPr>
            <p:blipFill rotWithShape="1">
              <a:blip r:embed="rId6"/>
              <a:srcRect l="19456" t="19456" r="23993" b="23993"/>
              <a:stretch/>
            </p:blipFill>
            <p:spPr>
              <a:xfrm>
                <a:off x="8428037" y="3123696"/>
                <a:ext cx="516194" cy="504724"/>
              </a:xfrm>
              <a:prstGeom prst="rect">
                <a:avLst/>
              </a:prstGeom>
            </p:spPr>
          </p:pic>
        </p:grpSp>
      </p:grpSp>
      <p:grpSp>
        <p:nvGrpSpPr>
          <p:cNvPr id="2" name="Group 1"/>
          <p:cNvGrpSpPr/>
          <p:nvPr/>
        </p:nvGrpSpPr>
        <p:grpSpPr>
          <a:xfrm>
            <a:off x="427038" y="369933"/>
            <a:ext cx="3723860" cy="774710"/>
            <a:chOff x="427038" y="369933"/>
            <a:chExt cx="3723860" cy="774710"/>
          </a:xfrm>
        </p:grpSpPr>
        <p:sp>
          <p:nvSpPr>
            <p:cNvPr id="94" name="Rectangle 93"/>
            <p:cNvSpPr/>
            <p:nvPr/>
          </p:nvSpPr>
          <p:spPr>
            <a:xfrm>
              <a:off x="427038" y="380046"/>
              <a:ext cx="1066799" cy="7645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9"/>
            <p:cNvSpPr>
              <a:spLocks noChangeAspect="1"/>
            </p:cNvSpPr>
            <p:nvPr/>
          </p:nvSpPr>
          <p:spPr bwMode="auto">
            <a:xfrm>
              <a:off x="857585" y="475389"/>
              <a:ext cx="483854" cy="608436"/>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86" name="Rectangle 85"/>
            <p:cNvSpPr/>
            <p:nvPr/>
          </p:nvSpPr>
          <p:spPr>
            <a:xfrm>
              <a:off x="1352882" y="369933"/>
              <a:ext cx="2798016" cy="769441"/>
            </a:xfrm>
            <a:prstGeom prst="rect">
              <a:avLst/>
            </a:prstGeom>
            <a:solidFill>
              <a:schemeClr val="accent1"/>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Language</a:t>
              </a:r>
            </a:p>
          </p:txBody>
        </p:sp>
      </p:grpSp>
    </p:spTree>
    <p:extLst>
      <p:ext uri="{BB962C8B-B14F-4D97-AF65-F5344CB8AC3E}">
        <p14:creationId xmlns:p14="http://schemas.microsoft.com/office/powerpoint/2010/main" val="223208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89"/>
                                        </p:tgtEl>
                                      </p:cBhvr>
                                    </p:animEffect>
                                    <p:anim calcmode="lin" valueType="num">
                                      <p:cBhvr>
                                        <p:cTn id="7" dur="300"/>
                                        <p:tgtEl>
                                          <p:spTgt spid="89"/>
                                        </p:tgtEl>
                                        <p:attrNameLst>
                                          <p:attrName>ppt_x</p:attrName>
                                        </p:attrNameLst>
                                      </p:cBhvr>
                                      <p:tavLst>
                                        <p:tav tm="0">
                                          <p:val>
                                            <p:strVal val="ppt_x"/>
                                          </p:val>
                                        </p:tav>
                                        <p:tav tm="100000">
                                          <p:val>
                                            <p:strVal val="ppt_x"/>
                                          </p:val>
                                        </p:tav>
                                      </p:tavLst>
                                    </p:anim>
                                    <p:anim calcmode="lin" valueType="num">
                                      <p:cBhvr>
                                        <p:cTn id="8" dur="300"/>
                                        <p:tgtEl>
                                          <p:spTgt spid="89"/>
                                        </p:tgtEl>
                                        <p:attrNameLst>
                                          <p:attrName>ppt_y</p:attrName>
                                        </p:attrNameLst>
                                      </p:cBhvr>
                                      <p:tavLst>
                                        <p:tav tm="0">
                                          <p:val>
                                            <p:strVal val="ppt_y"/>
                                          </p:val>
                                        </p:tav>
                                        <p:tav tm="100000">
                                          <p:val>
                                            <p:strVal val="ppt_y+.1"/>
                                          </p:val>
                                        </p:tav>
                                      </p:tavLst>
                                    </p:anim>
                                    <p:set>
                                      <p:cBhvr>
                                        <p:cTn id="9" dur="1" fill="hold">
                                          <p:stCondLst>
                                            <p:cond delay="299"/>
                                          </p:stCondLst>
                                        </p:cTn>
                                        <p:tgtEl>
                                          <p:spTgt spid="89"/>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300"/>
                                        <p:tgtEl>
                                          <p:spTgt spid="2"/>
                                        </p:tgtEl>
                                      </p:cBhvr>
                                    </p:animEffect>
                                    <p:anim calcmode="lin" valueType="num">
                                      <p:cBhvr>
                                        <p:cTn id="13" dur="300" fill="hold"/>
                                        <p:tgtEl>
                                          <p:spTgt spid="2"/>
                                        </p:tgtEl>
                                        <p:attrNameLst>
                                          <p:attrName>ppt_x</p:attrName>
                                        </p:attrNameLst>
                                      </p:cBhvr>
                                      <p:tavLst>
                                        <p:tav tm="0">
                                          <p:val>
                                            <p:strVal val="#ppt_x"/>
                                          </p:val>
                                        </p:tav>
                                        <p:tav tm="100000">
                                          <p:val>
                                            <p:strVal val="#ppt_x"/>
                                          </p:val>
                                        </p:tav>
                                      </p:tavLst>
                                    </p:anim>
                                    <p:anim calcmode="lin" valueType="num">
                                      <p:cBhvr>
                                        <p:cTn id="14" dur="3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500"/>
                                        <p:tgtEl>
                                          <p:spTgt spid="32"/>
                                        </p:tgtEl>
                                      </p:cBhvr>
                                    </p:animEffect>
                                  </p:childTnLst>
                                </p:cTn>
                              </p:par>
                              <p:par>
                                <p:cTn id="20" presetID="47" presetClass="entr" presetSubtype="0" fill="hold" nodeType="withEffect">
                                  <p:stCondLst>
                                    <p:cond delay="25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300"/>
                                        <p:tgtEl>
                                          <p:spTgt spid="6"/>
                                        </p:tgtEl>
                                      </p:cBhvr>
                                    </p:animEffect>
                                    <p:anim calcmode="lin" valueType="num">
                                      <p:cBhvr>
                                        <p:cTn id="23" dur="300" fill="hold"/>
                                        <p:tgtEl>
                                          <p:spTgt spid="6"/>
                                        </p:tgtEl>
                                        <p:attrNameLst>
                                          <p:attrName>ppt_x</p:attrName>
                                        </p:attrNameLst>
                                      </p:cBhvr>
                                      <p:tavLst>
                                        <p:tav tm="0">
                                          <p:val>
                                            <p:strVal val="#ppt_x"/>
                                          </p:val>
                                        </p:tav>
                                        <p:tav tm="100000">
                                          <p:val>
                                            <p:strVal val="#ppt_x"/>
                                          </p:val>
                                        </p:tav>
                                      </p:tavLst>
                                    </p:anim>
                                    <p:anim calcmode="lin" valueType="num">
                                      <p:cBhvr>
                                        <p:cTn id="24" dur="3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fade">
                                      <p:cBhvr>
                                        <p:cTn id="29" dur="500"/>
                                        <p:tgtEl>
                                          <p:spTgt spid="39"/>
                                        </p:tgtEl>
                                      </p:cBhvr>
                                    </p:animEffect>
                                  </p:childTnLst>
                                </p:cTn>
                              </p:par>
                              <p:par>
                                <p:cTn id="30" presetID="47" presetClass="entr" presetSubtype="0" fill="hold" nodeType="withEffect">
                                  <p:stCondLst>
                                    <p:cond delay="25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300"/>
                                        <p:tgtEl>
                                          <p:spTgt spid="7"/>
                                        </p:tgtEl>
                                      </p:cBhvr>
                                    </p:animEffect>
                                    <p:anim calcmode="lin" valueType="num">
                                      <p:cBhvr>
                                        <p:cTn id="33" dur="300" fill="hold"/>
                                        <p:tgtEl>
                                          <p:spTgt spid="7"/>
                                        </p:tgtEl>
                                        <p:attrNameLst>
                                          <p:attrName>ppt_x</p:attrName>
                                        </p:attrNameLst>
                                      </p:cBhvr>
                                      <p:tavLst>
                                        <p:tav tm="0">
                                          <p:val>
                                            <p:strVal val="#ppt_x"/>
                                          </p:val>
                                        </p:tav>
                                        <p:tav tm="100000">
                                          <p:val>
                                            <p:strVal val="#ppt_x"/>
                                          </p:val>
                                        </p:tav>
                                      </p:tavLst>
                                    </p:anim>
                                    <p:anim calcmode="lin" valueType="num">
                                      <p:cBhvr>
                                        <p:cTn id="34" dur="3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fade">
                                      <p:cBhvr>
                                        <p:cTn id="39" dur="500"/>
                                        <p:tgtEl>
                                          <p:spTgt spid="49"/>
                                        </p:tgtEl>
                                      </p:cBhvr>
                                    </p:animEffect>
                                  </p:childTnLst>
                                </p:cTn>
                              </p:par>
                              <p:par>
                                <p:cTn id="40" presetID="47" presetClass="entr" presetSubtype="0" fill="hold" nodeType="withEffect">
                                  <p:stCondLst>
                                    <p:cond delay="250"/>
                                  </p:stCondLst>
                                  <p:childTnLst>
                                    <p:set>
                                      <p:cBhvr>
                                        <p:cTn id="41" dur="1" fill="hold">
                                          <p:stCondLst>
                                            <p:cond delay="0"/>
                                          </p:stCondLst>
                                        </p:cTn>
                                        <p:tgtEl>
                                          <p:spTgt spid="8"/>
                                        </p:tgtEl>
                                        <p:attrNameLst>
                                          <p:attrName>style.visibility</p:attrName>
                                        </p:attrNameLst>
                                      </p:cBhvr>
                                      <p:to>
                                        <p:strVal val="visible"/>
                                      </p:to>
                                    </p:set>
                                    <p:animEffect transition="in" filter="fade">
                                      <p:cBhvr>
                                        <p:cTn id="42" dur="300"/>
                                        <p:tgtEl>
                                          <p:spTgt spid="8"/>
                                        </p:tgtEl>
                                      </p:cBhvr>
                                    </p:animEffect>
                                    <p:anim calcmode="lin" valueType="num">
                                      <p:cBhvr>
                                        <p:cTn id="43" dur="300" fill="hold"/>
                                        <p:tgtEl>
                                          <p:spTgt spid="8"/>
                                        </p:tgtEl>
                                        <p:attrNameLst>
                                          <p:attrName>ppt_x</p:attrName>
                                        </p:attrNameLst>
                                      </p:cBhvr>
                                      <p:tavLst>
                                        <p:tav tm="0">
                                          <p:val>
                                            <p:strVal val="#ppt_x"/>
                                          </p:val>
                                        </p:tav>
                                        <p:tav tm="100000">
                                          <p:val>
                                            <p:strVal val="#ppt_x"/>
                                          </p:val>
                                        </p:tav>
                                      </p:tavLst>
                                    </p:anim>
                                    <p:anim calcmode="lin" valueType="num">
                                      <p:cBhvr>
                                        <p:cTn id="44" dur="3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47" presetClass="entr" presetSubtype="0" fill="hold" nodeType="withEffect">
                                  <p:stCondLst>
                                    <p:cond delay="250"/>
                                  </p:stCondLst>
                                  <p:childTnLst>
                                    <p:set>
                                      <p:cBhvr>
                                        <p:cTn id="51" dur="1" fill="hold">
                                          <p:stCondLst>
                                            <p:cond delay="0"/>
                                          </p:stCondLst>
                                        </p:cTn>
                                        <p:tgtEl>
                                          <p:spTgt spid="9"/>
                                        </p:tgtEl>
                                        <p:attrNameLst>
                                          <p:attrName>style.visibility</p:attrName>
                                        </p:attrNameLst>
                                      </p:cBhvr>
                                      <p:to>
                                        <p:strVal val="visible"/>
                                      </p:to>
                                    </p:set>
                                    <p:animEffect transition="in" filter="fade">
                                      <p:cBhvr>
                                        <p:cTn id="52" dur="300"/>
                                        <p:tgtEl>
                                          <p:spTgt spid="9"/>
                                        </p:tgtEl>
                                      </p:cBhvr>
                                    </p:animEffect>
                                    <p:anim calcmode="lin" valueType="num">
                                      <p:cBhvr>
                                        <p:cTn id="53" dur="300" fill="hold"/>
                                        <p:tgtEl>
                                          <p:spTgt spid="9"/>
                                        </p:tgtEl>
                                        <p:attrNameLst>
                                          <p:attrName>ppt_x</p:attrName>
                                        </p:attrNameLst>
                                      </p:cBhvr>
                                      <p:tavLst>
                                        <p:tav tm="0">
                                          <p:val>
                                            <p:strVal val="#ppt_x"/>
                                          </p:val>
                                        </p:tav>
                                        <p:tav tm="100000">
                                          <p:val>
                                            <p:strVal val="#ppt_x"/>
                                          </p:val>
                                        </p:tav>
                                      </p:tavLst>
                                    </p:anim>
                                    <p:anim calcmode="lin" valueType="num">
                                      <p:cBhvr>
                                        <p:cTn id="54" dur="3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66"/>
                                        </p:tgtEl>
                                        <p:attrNameLst>
                                          <p:attrName>style.visibility</p:attrName>
                                        </p:attrNameLst>
                                      </p:cBhvr>
                                      <p:to>
                                        <p:strVal val="visible"/>
                                      </p:to>
                                    </p:set>
                                    <p:animEffect transition="in" filter="fade">
                                      <p:cBhvr>
                                        <p:cTn id="59" dur="500"/>
                                        <p:tgtEl>
                                          <p:spTgt spid="66"/>
                                        </p:tgtEl>
                                      </p:cBhvr>
                                    </p:animEffect>
                                  </p:childTnLst>
                                </p:cTn>
                              </p:par>
                              <p:par>
                                <p:cTn id="60" presetID="47" presetClass="entr" presetSubtype="0" fill="hold" nodeType="withEffect">
                                  <p:stCondLst>
                                    <p:cond delay="250"/>
                                  </p:stCondLst>
                                  <p:childTnLst>
                                    <p:set>
                                      <p:cBhvr>
                                        <p:cTn id="61" dur="1" fill="hold">
                                          <p:stCondLst>
                                            <p:cond delay="0"/>
                                          </p:stCondLst>
                                        </p:cTn>
                                        <p:tgtEl>
                                          <p:spTgt spid="10"/>
                                        </p:tgtEl>
                                        <p:attrNameLst>
                                          <p:attrName>style.visibility</p:attrName>
                                        </p:attrNameLst>
                                      </p:cBhvr>
                                      <p:to>
                                        <p:strVal val="visible"/>
                                      </p:to>
                                    </p:set>
                                    <p:animEffect transition="in" filter="fade">
                                      <p:cBhvr>
                                        <p:cTn id="62" dur="300"/>
                                        <p:tgtEl>
                                          <p:spTgt spid="10"/>
                                        </p:tgtEl>
                                      </p:cBhvr>
                                    </p:animEffect>
                                    <p:anim calcmode="lin" valueType="num">
                                      <p:cBhvr>
                                        <p:cTn id="63" dur="300" fill="hold"/>
                                        <p:tgtEl>
                                          <p:spTgt spid="10"/>
                                        </p:tgtEl>
                                        <p:attrNameLst>
                                          <p:attrName>ppt_x</p:attrName>
                                        </p:attrNameLst>
                                      </p:cBhvr>
                                      <p:tavLst>
                                        <p:tav tm="0">
                                          <p:val>
                                            <p:strVal val="#ppt_x"/>
                                          </p:val>
                                        </p:tav>
                                        <p:tav tm="100000">
                                          <p:val>
                                            <p:strVal val="#ppt_x"/>
                                          </p:val>
                                        </p:tav>
                                      </p:tavLst>
                                    </p:anim>
                                    <p:anim calcmode="lin" valueType="num">
                                      <p:cBhvr>
                                        <p:cTn id="64" dur="3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S Cognitive Services Walking Deck">
  <a:themeElements>
    <a:clrScheme name="Custom 1">
      <a:dk1>
        <a:sysClr val="windowText" lastClr="000000"/>
      </a:dk1>
      <a:lt1>
        <a:sysClr val="window" lastClr="FFFFFF"/>
      </a:lt1>
      <a:dk2>
        <a:srgbClr val="333333"/>
      </a:dk2>
      <a:lt2>
        <a:srgbClr val="FFFFFF"/>
      </a:lt2>
      <a:accent1>
        <a:srgbClr val="00B294"/>
      </a:accent1>
      <a:accent2>
        <a:srgbClr val="004B50"/>
      </a:accent2>
      <a:accent3>
        <a:srgbClr val="B4009E"/>
      </a:accent3>
      <a:accent4>
        <a:srgbClr val="FFB900"/>
      </a:accent4>
      <a:accent5>
        <a:srgbClr val="FF8C00"/>
      </a:accent5>
      <a:accent6>
        <a:srgbClr val="505050"/>
      </a:accent6>
      <a:hlink>
        <a:srgbClr val="FFFFFF"/>
      </a:hlink>
      <a:folHlink>
        <a:srgbClr val="139882"/>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TR22_BO_CT_Template</Template>
  <TotalTime>0</TotalTime>
  <Words>530</Words>
  <Application>Microsoft Office PowerPoint</Application>
  <PresentationFormat>Custom</PresentationFormat>
  <Paragraphs>96</Paragraphs>
  <Slides>10</Slides>
  <Notes>8</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10</vt:i4>
      </vt:variant>
    </vt:vector>
  </HeadingPairs>
  <TitlesOfParts>
    <vt:vector size="19" baseType="lpstr">
      <vt:lpstr>Arial</vt:lpstr>
      <vt:lpstr>Calibri</vt:lpstr>
      <vt:lpstr>Segoe UI</vt:lpstr>
      <vt:lpstr>Segoe UI Light</vt:lpstr>
      <vt:lpstr>Segoe UI Semibold</vt:lpstr>
      <vt:lpstr>Segoe UI Semilight</vt:lpstr>
      <vt:lpstr>Wingdings</vt:lpstr>
      <vt:lpstr>MS Cognitive Services Walking Deck</vt:lpstr>
      <vt:lpstr>1_Azure Event</vt:lpstr>
      <vt:lpstr>Step 4 Cognitive Services</vt:lpstr>
      <vt:lpstr>Goal</vt:lpstr>
      <vt:lpstr>PowerPoint Presentation</vt:lpstr>
      <vt:lpstr>Why Microsoft  Cognitive Services?</vt:lpstr>
      <vt:lpstr>PowerPoint Presentation</vt:lpstr>
      <vt:lpstr>PowerPoint Presentation</vt:lpstr>
      <vt:lpstr>PowerPoint Presentation</vt:lpstr>
      <vt:lpstr>PowerPoint Presentation</vt:lpstr>
      <vt:lpstr>PowerPoint Presentation</vt:lpstr>
      <vt:lpstr>Let’s code! </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2016-08-31T11:20:45Z</dcterms:created>
  <dcterms:modified xsi:type="dcterms:W3CDTF">2017-03-28T00:25:04Z</dcterms:modified>
</cp:coreProperties>
</file>

<file path=docProps/thumbnail.jpeg>
</file>